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9" r:id="rId4"/>
    <p:sldId id="270" r:id="rId5"/>
    <p:sldId id="258" r:id="rId6"/>
    <p:sldId id="262" r:id="rId7"/>
    <p:sldId id="261" r:id="rId8"/>
    <p:sldId id="260" r:id="rId9"/>
    <p:sldId id="268" r:id="rId10"/>
    <p:sldId id="267" r:id="rId11"/>
    <p:sldId id="263" r:id="rId12"/>
    <p:sldId id="271" r:id="rId13"/>
    <p:sldId id="272" r:id="rId14"/>
    <p:sldId id="264" r:id="rId15"/>
    <p:sldId id="266" r:id="rId16"/>
    <p:sldId id="265" r:id="rId17"/>
    <p:sldId id="259"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05" d="100"/>
          <a:sy n="105" d="100"/>
        </p:scale>
        <p:origin x="12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DCFC020-0672-4A86-AA67-520511F1FDC9}" type="datetimeFigureOut">
              <a:rPr lang="el-GR" smtClean="0"/>
              <a:t>20/2/2018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133068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DCFC020-0672-4A86-AA67-520511F1FDC9}" type="datetimeFigureOut">
              <a:rPr lang="el-GR" smtClean="0"/>
              <a:t>20/2/2018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41889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DCFC020-0672-4A86-AA67-520511F1FDC9}" type="datetimeFigureOut">
              <a:rPr lang="el-GR" smtClean="0"/>
              <a:t>20/2/2018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114196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DCFC020-0672-4A86-AA67-520511F1FDC9}" type="datetimeFigureOut">
              <a:rPr lang="el-GR" smtClean="0"/>
              <a:t>20/2/2018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167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FC020-0672-4A86-AA67-520511F1FDC9}" type="datetimeFigureOut">
              <a:rPr lang="el-GR" smtClean="0"/>
              <a:t>20/2/2018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417395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ADCFC020-0672-4A86-AA67-520511F1FDC9}" type="datetimeFigureOut">
              <a:rPr lang="el-GR" smtClean="0"/>
              <a:t>20/2/2018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189702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ADCFC020-0672-4A86-AA67-520511F1FDC9}" type="datetimeFigureOut">
              <a:rPr lang="el-GR" smtClean="0"/>
              <a:t>20/2/2018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223630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ADCFC020-0672-4A86-AA67-520511F1FDC9}" type="datetimeFigureOut">
              <a:rPr lang="el-GR" smtClean="0"/>
              <a:t>20/2/2018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254100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FC020-0672-4A86-AA67-520511F1FDC9}" type="datetimeFigureOut">
              <a:rPr lang="el-GR" smtClean="0"/>
              <a:t>20/2/2018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17756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FC020-0672-4A86-AA67-520511F1FDC9}" type="datetimeFigureOut">
              <a:rPr lang="el-GR" smtClean="0"/>
              <a:t>20/2/2018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361121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FC020-0672-4A86-AA67-520511F1FDC9}" type="datetimeFigureOut">
              <a:rPr lang="el-GR" smtClean="0"/>
              <a:t>20/2/2018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D6789A-1E74-43C0-B0FD-76C7027973CC}" type="slidenum">
              <a:rPr lang="el-GR" smtClean="0"/>
              <a:t>‹#›</a:t>
            </a:fld>
            <a:endParaRPr lang="el-GR"/>
          </a:p>
        </p:txBody>
      </p:sp>
    </p:spTree>
    <p:extLst>
      <p:ext uri="{BB962C8B-B14F-4D97-AF65-F5344CB8AC3E}">
        <p14:creationId xmlns:p14="http://schemas.microsoft.com/office/powerpoint/2010/main" val="321524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FC020-0672-4A86-AA67-520511F1FDC9}" type="datetimeFigureOut">
              <a:rPr lang="el-GR" smtClean="0"/>
              <a:t>20/2/2018</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6789A-1E74-43C0-B0FD-76C7027973CC}" type="slidenum">
              <a:rPr lang="el-GR" smtClean="0"/>
              <a:t>‹#›</a:t>
            </a:fld>
            <a:endParaRPr lang="el-GR"/>
          </a:p>
        </p:txBody>
      </p:sp>
    </p:spTree>
    <p:extLst>
      <p:ext uri="{BB962C8B-B14F-4D97-AF65-F5344CB8AC3E}">
        <p14:creationId xmlns:p14="http://schemas.microsoft.com/office/powerpoint/2010/main" val="610021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109" y="3105835"/>
            <a:ext cx="11054860" cy="2123658"/>
          </a:xfrm>
          <a:prstGeom prst="rect">
            <a:avLst/>
          </a:prstGeom>
        </p:spPr>
        <p:txBody>
          <a:bodyPr wrap="square">
            <a:spAutoFit/>
          </a:bodyPr>
          <a:lstStyle/>
          <a:p>
            <a:pPr algn="ctr"/>
            <a:r>
              <a:rPr lang="en-US" sz="2800" b="1" dirty="0" smtClean="0">
                <a:solidFill>
                  <a:srgbClr val="000000"/>
                </a:solidFill>
                <a:effectLst/>
                <a:latin typeface="Tahoma" panose="020B0604030504040204" pitchFamily="34" charset="0"/>
              </a:rPr>
              <a:t>On Saving the World with or from Corporate Law</a:t>
            </a:r>
          </a:p>
          <a:p>
            <a:pPr algn="ctr"/>
            <a:r>
              <a:rPr lang="en-US" sz="2800" b="1" dirty="0" smtClean="0">
                <a:solidFill>
                  <a:srgbClr val="000000"/>
                </a:solidFill>
                <a:effectLst/>
                <a:latin typeface="Tahoma" panose="020B0604030504040204" pitchFamily="34" charset="0"/>
              </a:rPr>
              <a:t>A Silent Death for the Corporation?</a:t>
            </a:r>
          </a:p>
          <a:p>
            <a:pPr algn="ctr"/>
            <a:endParaRPr lang="en-US" sz="2800" b="1" dirty="0">
              <a:solidFill>
                <a:srgbClr val="000000"/>
              </a:solidFill>
              <a:latin typeface="Tahoma" panose="020B0604030504040204" pitchFamily="34" charset="0"/>
            </a:endParaRPr>
          </a:p>
          <a:p>
            <a:pPr algn="ctr"/>
            <a:endParaRPr lang="en-US" sz="2800" b="1" dirty="0" smtClean="0">
              <a:solidFill>
                <a:srgbClr val="000000"/>
              </a:solidFill>
              <a:latin typeface="Tahoma" panose="020B0604030504040204" pitchFamily="34" charset="0"/>
            </a:endParaRPr>
          </a:p>
          <a:p>
            <a:pPr algn="ctr"/>
            <a:r>
              <a:rPr lang="en-US" sz="2000" dirty="0" smtClean="0">
                <a:solidFill>
                  <a:srgbClr val="000000"/>
                </a:solidFill>
                <a:latin typeface="Tahoma" panose="020B0604030504040204" pitchFamily="34" charset="0"/>
              </a:rPr>
              <a:t>Michael </a:t>
            </a:r>
            <a:r>
              <a:rPr lang="en-US" sz="2000" dirty="0" err="1">
                <a:solidFill>
                  <a:srgbClr val="000000"/>
                </a:solidFill>
                <a:latin typeface="Tahoma" panose="020B0604030504040204" pitchFamily="34" charset="0"/>
              </a:rPr>
              <a:t>G</a:t>
            </a:r>
            <a:r>
              <a:rPr lang="en-US" sz="2000" dirty="0" err="1" smtClean="0">
                <a:solidFill>
                  <a:srgbClr val="000000"/>
                </a:solidFill>
                <a:latin typeface="Tahoma" panose="020B0604030504040204" pitchFamily="34" charset="0"/>
              </a:rPr>
              <a:t>alanis</a:t>
            </a:r>
            <a:endParaRPr lang="el-GR" sz="20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61" y="116616"/>
            <a:ext cx="1364565" cy="1316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0267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3056" y="481583"/>
            <a:ext cx="11590640" cy="2646878"/>
          </a:xfrm>
          <a:prstGeom prst="rect">
            <a:avLst/>
          </a:prstGeom>
          <a:noFill/>
        </p:spPr>
        <p:txBody>
          <a:bodyPr wrap="square" rtlCol="0">
            <a:spAutoFit/>
          </a:bodyPr>
          <a:lstStyle/>
          <a:p>
            <a:r>
              <a:rPr lang="en-US" sz="3200" b="1" dirty="0">
                <a:solidFill>
                  <a:schemeClr val="accent6">
                    <a:lumMod val="50000"/>
                  </a:schemeClr>
                </a:solidFill>
                <a:effectLst>
                  <a:outerShdw blurRad="38100" dist="38100" dir="2700000" algn="tl">
                    <a:srgbClr val="000000">
                      <a:alpha val="43137"/>
                    </a:srgbClr>
                  </a:outerShdw>
                </a:effectLst>
              </a:rPr>
              <a:t>Impact of Corporate </a:t>
            </a:r>
            <a:r>
              <a:rPr lang="en-US" sz="3200" b="1" dirty="0" err="1">
                <a:solidFill>
                  <a:schemeClr val="accent6">
                    <a:lumMod val="50000"/>
                  </a:schemeClr>
                </a:solidFill>
                <a:effectLst>
                  <a:outerShdw blurRad="38100" dist="38100" dir="2700000" algn="tl">
                    <a:srgbClr val="000000">
                      <a:alpha val="43137"/>
                    </a:srgbClr>
                  </a:outerShdw>
                </a:effectLst>
              </a:rPr>
              <a:t>Bureaucratisation</a:t>
            </a:r>
            <a:r>
              <a:rPr lang="en-US" sz="3200" b="1" dirty="0">
                <a:solidFill>
                  <a:schemeClr val="accent6">
                    <a:lumMod val="50000"/>
                  </a:schemeClr>
                </a:solidFill>
                <a:effectLst>
                  <a:outerShdw blurRad="38100" dist="38100" dir="2700000" algn="tl">
                    <a:srgbClr val="000000">
                      <a:alpha val="43137"/>
                    </a:srgbClr>
                  </a:outerShdw>
                </a:effectLst>
              </a:rPr>
              <a:t>: Accusations &amp; </a:t>
            </a:r>
            <a:r>
              <a:rPr lang="en-US" sz="3200" b="1" dirty="0" smtClean="0">
                <a:solidFill>
                  <a:schemeClr val="accent6">
                    <a:lumMod val="50000"/>
                  </a:schemeClr>
                </a:solidFill>
                <a:effectLst>
                  <a:outerShdw blurRad="38100" dist="38100" dir="2700000" algn="tl">
                    <a:srgbClr val="000000">
                      <a:alpha val="43137"/>
                    </a:srgbClr>
                  </a:outerShdw>
                </a:effectLst>
              </a:rPr>
              <a:t>Justifications</a:t>
            </a:r>
          </a:p>
          <a:p>
            <a:endParaRPr lang="en-US" sz="1400" b="1" dirty="0">
              <a:solidFill>
                <a:schemeClr val="accent6">
                  <a:lumMod val="50000"/>
                </a:schemeClr>
              </a:solidFill>
              <a:effectLst>
                <a:outerShdw blurRad="38100" dist="38100" dir="2700000" algn="tl">
                  <a:srgbClr val="000000">
                    <a:alpha val="43137"/>
                  </a:srgbClr>
                </a:outerShdw>
              </a:effectLst>
            </a:endParaRPr>
          </a:p>
          <a:p>
            <a:endParaRPr lang="en-US" sz="1200" dirty="0" smtClean="0">
              <a:effectLst>
                <a:outerShdw blurRad="38100" dist="38100" dir="2700000" algn="tl">
                  <a:srgbClr val="000000">
                    <a:alpha val="43137"/>
                  </a:srgbClr>
                </a:outerShdw>
              </a:effectLst>
            </a:endParaRPr>
          </a:p>
          <a:p>
            <a:r>
              <a:rPr lang="en-GB" sz="2000" dirty="0" smtClean="0">
                <a:effectLst>
                  <a:outerShdw blurRad="38100" dist="38100" dir="2700000" algn="tl">
                    <a:srgbClr val="000000">
                      <a:alpha val="43137"/>
                    </a:srgbClr>
                  </a:outerShdw>
                </a:effectLst>
              </a:rPr>
              <a:t>Hamel &amp; </a:t>
            </a:r>
            <a:r>
              <a:rPr lang="en-GB" sz="2000" dirty="0" err="1" smtClean="0">
                <a:effectLst>
                  <a:outerShdw blurRad="38100" dist="38100" dir="2700000" algn="tl">
                    <a:srgbClr val="000000">
                      <a:alpha val="43137"/>
                    </a:srgbClr>
                  </a:outerShdw>
                </a:effectLst>
              </a:rPr>
              <a:t>Zanini</a:t>
            </a:r>
            <a:r>
              <a:rPr lang="en-GB" sz="2000" dirty="0" smtClean="0">
                <a:effectLst>
                  <a:outerShdw blurRad="38100" dist="38100" dir="2700000" algn="tl">
                    <a:srgbClr val="000000">
                      <a:alpha val="43137"/>
                    </a:srgbClr>
                  </a:outerShdw>
                </a:effectLst>
              </a:rPr>
              <a:t> (2016)  				     </a:t>
            </a:r>
            <a:r>
              <a:rPr lang="en-GB" sz="2000" dirty="0" err="1" smtClean="0">
                <a:effectLst>
                  <a:outerShdw blurRad="38100" dist="38100" dir="2700000" algn="tl">
                    <a:srgbClr val="000000">
                      <a:alpha val="43137"/>
                    </a:srgbClr>
                  </a:outerShdw>
                </a:effectLst>
              </a:rPr>
              <a:t>Deloite</a:t>
            </a:r>
            <a:r>
              <a:rPr lang="en-GB" sz="2000" dirty="0" smtClean="0">
                <a:effectLst>
                  <a:outerShdw blurRad="38100" dist="38100" dir="2700000" algn="tl">
                    <a:srgbClr val="000000">
                      <a:alpha val="43137"/>
                    </a:srgbClr>
                  </a:outerShdw>
                </a:effectLst>
              </a:rPr>
              <a:t> Australia (2014)</a:t>
            </a:r>
            <a:endParaRPr lang="en-US" sz="20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r>
              <a:rPr lang="en-GB" sz="2000" b="1" dirty="0" smtClean="0">
                <a:solidFill>
                  <a:srgbClr val="0070C0"/>
                </a:solidFill>
                <a:effectLst>
                  <a:outerShdw blurRad="38100" dist="38100" dir="2700000" algn="tl">
                    <a:srgbClr val="000000">
                      <a:alpha val="43137"/>
                    </a:srgbClr>
                  </a:outerShdw>
                </a:effectLst>
              </a:rPr>
              <a:t>Relative </a:t>
            </a:r>
            <a:r>
              <a:rPr lang="en-GB" sz="2000" b="1" dirty="0">
                <a:solidFill>
                  <a:srgbClr val="0070C0"/>
                </a:solidFill>
                <a:effectLst>
                  <a:outerShdw blurRad="38100" dist="38100" dir="2700000" algn="tl">
                    <a:srgbClr val="000000">
                      <a:alpha val="43137"/>
                    </a:srgbClr>
                  </a:outerShdw>
                </a:effectLst>
              </a:rPr>
              <a:t>growth of managerial employment 	</a:t>
            </a:r>
            <a:r>
              <a:rPr lang="en-GB" sz="2000" b="1" dirty="0" smtClean="0">
                <a:solidFill>
                  <a:srgbClr val="0070C0"/>
                </a:solidFill>
                <a:effectLst>
                  <a:outerShdw blurRad="38100" dist="38100" dir="2700000" algn="tl">
                    <a:srgbClr val="000000">
                      <a:alpha val="43137"/>
                    </a:srgbClr>
                  </a:outerShdw>
                </a:effectLst>
              </a:rPr>
              <a:t>     Share </a:t>
            </a:r>
            <a:r>
              <a:rPr lang="en-GB" sz="2000" b="1" dirty="0">
                <a:solidFill>
                  <a:srgbClr val="0070C0"/>
                </a:solidFill>
                <a:effectLst>
                  <a:outerShdw blurRad="38100" dist="38100" dir="2700000" algn="tl">
                    <a:srgbClr val="000000">
                      <a:alpha val="43137"/>
                    </a:srgbClr>
                  </a:outerShdw>
                </a:effectLst>
              </a:rPr>
              <a:t>of time spent on internal rules (rather than</a:t>
            </a:r>
          </a:p>
          <a:p>
            <a:r>
              <a:rPr lang="en-GB" sz="2000" b="1" dirty="0" smtClean="0">
                <a:solidFill>
                  <a:srgbClr val="0070C0"/>
                </a:solidFill>
                <a:effectLst>
                  <a:outerShdw blurRad="38100" dist="38100" dir="2700000" algn="tl">
                    <a:srgbClr val="000000">
                      <a:alpha val="43137"/>
                    </a:srgbClr>
                  </a:outerShdw>
                </a:effectLst>
              </a:rPr>
              <a:t>versus other occupations in </a:t>
            </a:r>
            <a:r>
              <a:rPr lang="en-GB" sz="2000" b="1" dirty="0">
                <a:solidFill>
                  <a:srgbClr val="0070C0"/>
                </a:solidFill>
                <a:effectLst>
                  <a:outerShdw blurRad="38100" dist="38100" dir="2700000" algn="tl">
                    <a:srgbClr val="000000">
                      <a:alpha val="43137"/>
                    </a:srgbClr>
                  </a:outerShdw>
                </a:effectLst>
              </a:rPr>
              <a:t>the US	</a:t>
            </a:r>
            <a:r>
              <a:rPr lang="en-GB" sz="2000" b="1" dirty="0" smtClean="0">
                <a:solidFill>
                  <a:srgbClr val="0070C0"/>
                </a:solidFill>
                <a:effectLst>
                  <a:outerShdw blurRad="38100" dist="38100" dir="2700000" algn="tl">
                    <a:srgbClr val="000000">
                      <a:alpha val="43137"/>
                    </a:srgbClr>
                  </a:outerShdw>
                </a:effectLst>
              </a:rPr>
              <a:t>	</a:t>
            </a:r>
            <a:r>
              <a:rPr lang="en-GB" sz="2000" b="1" dirty="0">
                <a:solidFill>
                  <a:srgbClr val="0070C0"/>
                </a:solidFill>
                <a:effectLst>
                  <a:outerShdw blurRad="38100" dist="38100" dir="2700000" algn="tl">
                    <a:srgbClr val="000000">
                      <a:alpha val="43137"/>
                    </a:srgbClr>
                  </a:outerShdw>
                </a:effectLst>
              </a:rPr>
              <a:t>	</a:t>
            </a:r>
            <a:r>
              <a:rPr lang="en-GB" sz="2000" b="1" dirty="0" smtClean="0">
                <a:solidFill>
                  <a:srgbClr val="0070C0"/>
                </a:solidFill>
                <a:effectLst>
                  <a:outerShdw blurRad="38100" dist="38100" dir="2700000" algn="tl">
                    <a:srgbClr val="000000">
                      <a:alpha val="43137"/>
                    </a:srgbClr>
                  </a:outerShdw>
                </a:effectLst>
              </a:rPr>
              <a:t>     government </a:t>
            </a:r>
            <a:r>
              <a:rPr lang="en-GB" sz="2000" b="1" dirty="0">
                <a:solidFill>
                  <a:srgbClr val="0070C0"/>
                </a:solidFill>
                <a:effectLst>
                  <a:outerShdw blurRad="38100" dist="38100" dir="2700000" algn="tl">
                    <a:srgbClr val="000000">
                      <a:alpha val="43137"/>
                    </a:srgbClr>
                  </a:outerShdw>
                </a:effectLst>
              </a:rPr>
              <a:t>rules</a:t>
            </a:r>
            <a:r>
              <a:rPr lang="en-GB" sz="2000" b="1" dirty="0" smtClean="0">
                <a:solidFill>
                  <a:srgbClr val="0070C0"/>
                </a:solidFill>
                <a:effectLst>
                  <a:outerShdw blurRad="38100" dist="38100" dir="2700000" algn="tl">
                    <a:srgbClr val="000000">
                      <a:alpha val="43137"/>
                    </a:srgbClr>
                  </a:outerShdw>
                </a:effectLst>
              </a:rPr>
              <a:t>)</a:t>
            </a:r>
            <a:endParaRPr lang="en-GB" sz="2000" b="1" dirty="0">
              <a:solidFill>
                <a:srgbClr val="0070C0"/>
              </a:solidFill>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555" y="2691203"/>
            <a:ext cx="5239267" cy="3981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2550" y="2693641"/>
            <a:ext cx="3936486" cy="401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0" y="113484"/>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0065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97" y="638439"/>
            <a:ext cx="11060244" cy="584775"/>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Corporate Law Theory Justifications – a Meaningless Debate</a:t>
            </a:r>
            <a:endParaRPr lang="el-GR" sz="3200" b="1" dirty="0">
              <a:solidFill>
                <a:schemeClr val="accent6">
                  <a:lumMod val="50000"/>
                </a:schemeClr>
              </a:solidFill>
              <a:effectLst>
                <a:outerShdw blurRad="38100" dist="38100" dir="2700000" algn="tl">
                  <a:srgbClr val="000000">
                    <a:alpha val="43137"/>
                  </a:srgbClr>
                </a:outerShdw>
              </a:effectLst>
            </a:endParaRPr>
          </a:p>
        </p:txBody>
      </p:sp>
      <p:sp>
        <p:nvSpPr>
          <p:cNvPr id="3" name="TextBox 2"/>
          <p:cNvSpPr txBox="1"/>
          <p:nvPr/>
        </p:nvSpPr>
        <p:spPr>
          <a:xfrm>
            <a:off x="506627" y="1198289"/>
            <a:ext cx="11528854" cy="4985980"/>
          </a:xfrm>
          <a:prstGeom prst="rect">
            <a:avLst/>
          </a:prstGeom>
          <a:noFill/>
        </p:spPr>
        <p:txBody>
          <a:bodyPr wrap="square" rtlCol="0">
            <a:spAutoFit/>
          </a:bodyPr>
          <a:lstStyle/>
          <a:p>
            <a:endParaRPr lang="en-US" sz="2400"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Traditionalists vs Progressives</a:t>
            </a:r>
          </a:p>
          <a:p>
            <a:r>
              <a:rPr lang="en-US" sz="2600" dirty="0" smtClean="0">
                <a:effectLst>
                  <a:outerShdw blurRad="38100" dist="38100" dir="2700000" algn="tl">
                    <a:srgbClr val="000000">
                      <a:alpha val="43137"/>
                    </a:srgbClr>
                  </a:outerShdw>
                </a:effectLst>
              </a:rPr>
              <a:t>      -</a:t>
            </a:r>
            <a:r>
              <a:rPr lang="en-US" sz="2600" b="1" dirty="0" smtClean="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Private vs public corporate law (mandatory vs default)</a:t>
            </a:r>
          </a:p>
          <a:p>
            <a:r>
              <a:rPr lang="en-US" sz="2600" dirty="0" smtClean="0">
                <a:effectLst>
                  <a:outerShdw blurRad="38100" dist="38100" dir="2700000" algn="tl">
                    <a:srgbClr val="000000">
                      <a:alpha val="43137"/>
                    </a:srgbClr>
                  </a:outerShdw>
                </a:effectLst>
              </a:rPr>
              <a:t>      - Shareholder primacy vs stakeholders/CSR</a:t>
            </a:r>
          </a:p>
          <a:p>
            <a:endParaRPr lang="en-US" sz="2800"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Common ground: </a:t>
            </a:r>
          </a:p>
          <a:p>
            <a:r>
              <a:rPr lang="en-US" sz="2600" dirty="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     - Objective of infinite wealth accumulation retained</a:t>
            </a:r>
          </a:p>
          <a:p>
            <a:r>
              <a:rPr lang="en-US" sz="2600" dirty="0" smtClean="0">
                <a:effectLst>
                  <a:outerShdw blurRad="38100" dist="38100" dir="2700000" algn="tl">
                    <a:srgbClr val="000000">
                      <a:alpha val="43137"/>
                    </a:srgbClr>
                  </a:outerShdw>
                </a:effectLst>
              </a:rPr>
              <a:t>      - Instrumental rationality (e.g. </a:t>
            </a:r>
            <a:r>
              <a:rPr lang="en-US" sz="2600" dirty="0" err="1" smtClean="0">
                <a:effectLst>
                  <a:outerShdw blurRad="38100" dist="38100" dir="2700000" algn="tl">
                    <a:srgbClr val="000000">
                      <a:alpha val="43137"/>
                    </a:srgbClr>
                  </a:outerShdw>
                </a:effectLst>
              </a:rPr>
              <a:t>stakeholderism</a:t>
            </a:r>
            <a:r>
              <a:rPr lang="en-US" sz="2600" dirty="0" smtClean="0">
                <a:effectLst>
                  <a:outerShdw blurRad="38100" dist="38100" dir="2700000" algn="tl">
                    <a:srgbClr val="000000">
                      <a:alpha val="43137"/>
                    </a:srgbClr>
                  </a:outerShdw>
                </a:effectLst>
              </a:rPr>
              <a:t> for sustainable growth)</a:t>
            </a:r>
          </a:p>
          <a:p>
            <a:r>
              <a:rPr lang="en-US" sz="2600" dirty="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     - Corporate governance is a distributional problem</a:t>
            </a:r>
          </a:p>
          <a:p>
            <a:endParaRPr lang="en-US" sz="3200" i="1" dirty="0">
              <a:solidFill>
                <a:srgbClr val="C00000"/>
              </a:solidFill>
              <a:effectLst>
                <a:outerShdw blurRad="38100" dist="38100" dir="2700000" algn="tl">
                  <a:srgbClr val="000000">
                    <a:alpha val="43137"/>
                  </a:srgbClr>
                </a:outerShdw>
              </a:effectLst>
            </a:endParaRPr>
          </a:p>
          <a:p>
            <a:r>
              <a:rPr lang="en-US" sz="2400" i="1" dirty="0" smtClean="0">
                <a:solidFill>
                  <a:srgbClr val="FF0000"/>
                </a:solidFill>
                <a:effectLst>
                  <a:outerShdw blurRad="38100" dist="38100" dir="2700000" algn="tl">
                    <a:srgbClr val="000000">
                      <a:alpha val="43137"/>
                    </a:srgbClr>
                  </a:outerShdw>
                </a:effectLst>
              </a:rPr>
              <a:t>5. Normative issue </a:t>
            </a:r>
            <a:r>
              <a:rPr lang="en-US" sz="2400" i="1" u="sng" dirty="0" smtClean="0">
                <a:solidFill>
                  <a:srgbClr val="FF0000"/>
                </a:solidFill>
                <a:effectLst>
                  <a:outerShdw blurRad="38100" dist="38100" dir="2700000" algn="tl">
                    <a:srgbClr val="000000">
                      <a:alpha val="43137"/>
                    </a:srgbClr>
                  </a:outerShdw>
                </a:effectLst>
              </a:rPr>
              <a:t>unreflexively presumed </a:t>
            </a:r>
            <a:r>
              <a:rPr lang="en-US" sz="2400" i="1" dirty="0" smtClean="0">
                <a:solidFill>
                  <a:srgbClr val="FF0000"/>
                </a:solidFill>
                <a:effectLst>
                  <a:outerShdw blurRad="38100" dist="38100" dir="2700000" algn="tl">
                    <a:srgbClr val="000000">
                      <a:alpha val="43137"/>
                    </a:srgbClr>
                  </a:outerShdw>
                </a:effectLst>
              </a:rPr>
              <a:t>as an economic one, i.e. part of the determinist loop of infinite wealth accumulation</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0" y="111372"/>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279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0396" y="1186889"/>
            <a:ext cx="11626755" cy="5047536"/>
          </a:xfrm>
          <a:prstGeom prst="rect">
            <a:avLst/>
          </a:prstGeom>
          <a:noFill/>
        </p:spPr>
        <p:txBody>
          <a:bodyPr wrap="square" rtlCol="0">
            <a:spAutoFit/>
          </a:bodyPr>
          <a:lstStyle/>
          <a:p>
            <a:endParaRPr lang="en-US" sz="16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“Social imaginary” – Castoriadis (1975)</a:t>
            </a:r>
          </a:p>
          <a:p>
            <a:pPr>
              <a:spcBef>
                <a:spcPts val="600"/>
              </a:spcBef>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 </a:t>
            </a:r>
            <a:r>
              <a:rPr lang="en-US" sz="2400" dirty="0">
                <a:effectLst>
                  <a:outerShdw blurRad="38100" dist="38100" dir="2700000" algn="tl">
                    <a:srgbClr val="000000">
                      <a:alpha val="43137"/>
                    </a:srgbClr>
                  </a:outerShdw>
                </a:effectLst>
              </a:rPr>
              <a:t>Psyche is socialized/determined but </a:t>
            </a:r>
            <a:r>
              <a:rPr lang="en-US" sz="2400" u="sng" dirty="0">
                <a:effectLst>
                  <a:outerShdw blurRad="38100" dist="38100" dir="2700000" algn="tl">
                    <a:srgbClr val="000000">
                      <a:alpha val="43137"/>
                    </a:srgbClr>
                  </a:outerShdw>
                </a:effectLst>
              </a:rPr>
              <a:t>never fully </a:t>
            </a:r>
            <a:r>
              <a:rPr lang="en-US" sz="2400" dirty="0">
                <a:effectLst>
                  <a:outerShdw blurRad="38100" dist="38100" dir="2700000" algn="tl">
                    <a:srgbClr val="000000">
                      <a:alpha val="43137"/>
                    </a:srgbClr>
                  </a:outerShdw>
                </a:effectLst>
              </a:rPr>
              <a:t>(‘radical imagination’)</a:t>
            </a:r>
          </a:p>
          <a:p>
            <a:pPr>
              <a:spcBef>
                <a:spcPts val="600"/>
              </a:spcBef>
            </a:pPr>
            <a:r>
              <a:rPr lang="en-US" sz="2400" dirty="0" smtClean="0">
                <a:effectLst>
                  <a:outerShdw blurRad="38100" dist="38100" dir="2700000" algn="tl">
                    <a:srgbClr val="000000">
                      <a:alpha val="43137"/>
                    </a:srgbClr>
                  </a:outerShdw>
                </a:effectLst>
              </a:rPr>
              <a:t>      - “</a:t>
            </a:r>
            <a:r>
              <a:rPr lang="en-US" sz="2400" dirty="0">
                <a:effectLst>
                  <a:outerShdw blurRad="38100" dist="38100" dir="2700000" algn="tl">
                    <a:srgbClr val="000000">
                      <a:alpha val="43137"/>
                    </a:srgbClr>
                  </a:outerShdw>
                </a:effectLst>
              </a:rPr>
              <a:t>C</a:t>
            </a:r>
            <a:r>
              <a:rPr lang="en-US" sz="2400" dirty="0" smtClean="0">
                <a:effectLst>
                  <a:outerShdw blurRad="38100" dist="38100" dir="2700000" algn="tl">
                    <a:srgbClr val="000000">
                      <a:alpha val="43137"/>
                    </a:srgbClr>
                  </a:outerShdw>
                </a:effectLst>
              </a:rPr>
              <a:t>entral significations” give meaning to everything (systemic logic)</a:t>
            </a:r>
          </a:p>
          <a:p>
            <a:pPr>
              <a:spcBef>
                <a:spcPts val="600"/>
              </a:spcBef>
            </a:pPr>
            <a:r>
              <a:rPr lang="en-US" sz="2400" dirty="0" smtClean="0">
                <a:effectLst>
                  <a:outerShdw blurRad="38100" dist="38100" dir="2700000" algn="tl">
                    <a:srgbClr val="000000">
                      <a:alpha val="43137"/>
                    </a:srgbClr>
                  </a:outerShdw>
                </a:effectLst>
              </a:rPr>
              <a:t>      - </a:t>
            </a:r>
            <a:r>
              <a:rPr lang="en-US" sz="2400" dirty="0">
                <a:effectLst>
                  <a:outerShdw blurRad="38100" dist="38100" dir="2700000" algn="tl">
                    <a:srgbClr val="000000">
                      <a:alpha val="43137"/>
                    </a:srgbClr>
                  </a:outerShdw>
                </a:effectLst>
              </a:rPr>
              <a:t>Societies are self-instituting and self-instituted</a:t>
            </a:r>
          </a:p>
          <a:p>
            <a:pPr>
              <a:spcBef>
                <a:spcPts val="600"/>
              </a:spcBef>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 “Instituted” vs “Instituting” Society: Social autonomy</a:t>
            </a:r>
          </a:p>
          <a:p>
            <a:endParaRPr lang="en-US" sz="2400" b="1" dirty="0" smtClean="0">
              <a:solidFill>
                <a:schemeClr val="accent6">
                  <a:lumMod val="50000"/>
                </a:schemeClr>
              </a:solidFill>
              <a:effectLst>
                <a:outerShdw blurRad="38100" dist="38100" dir="2700000" algn="tl">
                  <a:srgbClr val="000000">
                    <a:alpha val="43137"/>
                  </a:srgbClr>
                </a:outerShdw>
              </a:effectLst>
            </a:endParaRPr>
          </a:p>
          <a:p>
            <a:endParaRPr lang="en-US" sz="2400" b="1" dirty="0">
              <a:solidFill>
                <a:schemeClr val="accent6">
                  <a:lumMod val="50000"/>
                </a:schemeClr>
              </a:solidFill>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Capitalism’s Deeper Origins are in the Human Psyche </a:t>
            </a:r>
          </a:p>
          <a:p>
            <a:pPr>
              <a:spcBef>
                <a:spcPts val="600"/>
              </a:spcBef>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 Fear of finite existence and “Pseudo-mastery” as </a:t>
            </a:r>
            <a:r>
              <a:rPr lang="en-US" sz="2400" u="sng" dirty="0" smtClean="0">
                <a:effectLst>
                  <a:outerShdw blurRad="38100" dist="38100" dir="2700000" algn="tl">
                    <a:srgbClr val="000000">
                      <a:alpha val="43137"/>
                    </a:srgbClr>
                  </a:outerShdw>
                </a:effectLst>
              </a:rPr>
              <a:t>omnipotence</a:t>
            </a:r>
          </a:p>
          <a:p>
            <a:pPr>
              <a:spcBef>
                <a:spcPts val="600"/>
              </a:spcBef>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 </a:t>
            </a:r>
            <a:r>
              <a:rPr lang="en-US" sz="2400" dirty="0" smtClean="0">
                <a:solidFill>
                  <a:srgbClr val="FF0000"/>
                </a:solidFill>
                <a:effectLst>
                  <a:outerShdw blurRad="38100" dist="38100" dir="2700000" algn="tl">
                    <a:srgbClr val="000000">
                      <a:alpha val="43137"/>
                    </a:srgbClr>
                  </a:outerShdw>
                </a:effectLst>
              </a:rPr>
              <a:t>Perpetual accumulation (of capital)</a:t>
            </a:r>
            <a:endParaRPr lang="en-US" sz="1400" i="1" dirty="0" smtClean="0">
              <a:effectLst>
                <a:outerShdw blurRad="38100" dist="38100" dir="2700000" algn="tl">
                  <a:srgbClr val="000000">
                    <a:alpha val="43137"/>
                  </a:srgbClr>
                </a:outerShdw>
              </a:effectLst>
            </a:endParaRPr>
          </a:p>
          <a:p>
            <a:endParaRPr lang="en-US" sz="1400" i="1" dirty="0">
              <a:effectLst>
                <a:outerShdw blurRad="38100" dist="38100" dir="2700000" algn="tl">
                  <a:srgbClr val="000000">
                    <a:alpha val="43137"/>
                  </a:srgbClr>
                </a:outerShdw>
              </a:effectLst>
            </a:endParaRPr>
          </a:p>
          <a:p>
            <a:endParaRPr lang="en-US" sz="1400" b="1" i="1" dirty="0" smtClean="0">
              <a:effectLst>
                <a:outerShdw blurRad="38100" dist="38100" dir="2700000" algn="tl">
                  <a:srgbClr val="000000">
                    <a:alpha val="43137"/>
                  </a:srgbClr>
                </a:outerShdw>
              </a:effectLst>
            </a:endParaRPr>
          </a:p>
        </p:txBody>
      </p:sp>
      <p:sp>
        <p:nvSpPr>
          <p:cNvPr id="4" name="TextBox 3"/>
          <p:cNvSpPr txBox="1"/>
          <p:nvPr/>
        </p:nvSpPr>
        <p:spPr>
          <a:xfrm>
            <a:off x="480968" y="650796"/>
            <a:ext cx="11676184" cy="584775"/>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Breaking the Loop of Economic Determinism?</a:t>
            </a:r>
            <a:endParaRPr lang="el-GR" sz="3200" b="1" dirty="0">
              <a:solidFill>
                <a:schemeClr val="accent6">
                  <a:lumMod val="50000"/>
                </a:schemeClr>
              </a:solidFill>
              <a:effectLst>
                <a:outerShdw blurRad="38100" dist="38100" dir="2700000" algn="tl">
                  <a:srgbClr val="000000">
                    <a:alpha val="43137"/>
                  </a:srgbClr>
                </a:outerShdw>
              </a:effectLst>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3" y="113484"/>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695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399" y="989177"/>
            <a:ext cx="11509524" cy="4832092"/>
          </a:xfrm>
          <a:prstGeom prst="rect">
            <a:avLst/>
          </a:prstGeom>
          <a:noFill/>
        </p:spPr>
        <p:txBody>
          <a:bodyPr wrap="square" rtlCol="0">
            <a:spAutoFit/>
          </a:bodyPr>
          <a:lstStyle/>
          <a:p>
            <a:endParaRPr lang="en-US" sz="1600" b="1" dirty="0" smtClean="0">
              <a:effectLst>
                <a:outerShdw blurRad="38100" dist="38100" dir="2700000" algn="tl">
                  <a:srgbClr val="000000">
                    <a:alpha val="43137"/>
                  </a:srgbClr>
                </a:outerShdw>
              </a:effectLst>
            </a:endParaRPr>
          </a:p>
          <a:p>
            <a:endParaRPr lang="en-US" sz="1400" i="1" dirty="0">
              <a:effectLst>
                <a:outerShdw blurRad="38100" dist="38100" dir="2700000" algn="tl">
                  <a:srgbClr val="000000">
                    <a:alpha val="43137"/>
                  </a:srgbClr>
                </a:outerShdw>
              </a:effectLst>
            </a:endParaRPr>
          </a:p>
          <a:p>
            <a:pPr algn="just"/>
            <a:r>
              <a:rPr lang="en-US" sz="2400" i="1" dirty="0" smtClean="0">
                <a:effectLst>
                  <a:outerShdw blurRad="38100" dist="38100" dir="2700000" algn="tl">
                    <a:srgbClr val="000000">
                      <a:alpha val="43137"/>
                    </a:srgbClr>
                  </a:outerShdw>
                </a:effectLst>
              </a:rPr>
              <a:t>“</a:t>
            </a:r>
            <a:r>
              <a:rPr lang="en-US" sz="2400" i="1" dirty="0">
                <a:effectLst>
                  <a:outerShdw blurRad="38100" dist="38100" dir="2700000" algn="tl">
                    <a:srgbClr val="000000">
                      <a:alpha val="43137"/>
                    </a:srgbClr>
                  </a:outerShdw>
                </a:effectLst>
              </a:rPr>
              <a:t>Modern pseudo-rationality is one of the historical forms of the imaginary; it is arbitrary in its ultimate ends to the extent that these ends themselves stem from no reason, and it is arbitrary when it posits itself as an end, intending nothing but a formal and empty ‘rationalization’.” (Castoriadis, 1987</a:t>
            </a:r>
            <a:r>
              <a:rPr lang="en-US" sz="2400" i="1" dirty="0" smtClean="0">
                <a:effectLst>
                  <a:outerShdw blurRad="38100" dist="38100" dir="2700000" algn="tl">
                    <a:srgbClr val="000000">
                      <a:alpha val="43137"/>
                    </a:srgbClr>
                  </a:outerShdw>
                </a:effectLst>
              </a:rPr>
              <a:t>)</a:t>
            </a:r>
          </a:p>
          <a:p>
            <a:pPr algn="just"/>
            <a:endParaRPr lang="en-US" sz="2400" i="1" dirty="0" smtClean="0">
              <a:effectLst>
                <a:outerShdw blurRad="38100" dist="38100" dir="2700000" algn="tl">
                  <a:srgbClr val="000000">
                    <a:alpha val="43137"/>
                  </a:srgbClr>
                </a:outerShdw>
              </a:effectLst>
            </a:endParaRPr>
          </a:p>
          <a:p>
            <a:pPr algn="just"/>
            <a:endParaRPr lang="en-US" sz="2400" i="1" dirty="0">
              <a:effectLst>
                <a:outerShdw blurRad="38100" dist="38100" dir="2700000" algn="tl">
                  <a:srgbClr val="000000">
                    <a:alpha val="43137"/>
                  </a:srgbClr>
                </a:outerShdw>
              </a:effectLst>
            </a:endParaRPr>
          </a:p>
          <a:p>
            <a:pPr algn="just"/>
            <a:endParaRPr lang="en-US" sz="2400" i="1" dirty="0" smtClean="0">
              <a:effectLst>
                <a:outerShdw blurRad="38100" dist="38100" dir="2700000" algn="tl">
                  <a:srgbClr val="000000">
                    <a:alpha val="43137"/>
                  </a:srgbClr>
                </a:outerShdw>
              </a:effectLst>
            </a:endParaRPr>
          </a:p>
          <a:p>
            <a:pPr algn="just"/>
            <a:r>
              <a:rPr lang="en-GB" sz="2400" i="1" dirty="0">
                <a:effectLst>
                  <a:outerShdw blurRad="38100" dist="38100" dir="2700000" algn="tl">
                    <a:srgbClr val="000000">
                      <a:alpha val="43137"/>
                    </a:srgbClr>
                  </a:outerShdw>
                </a:effectLst>
              </a:rPr>
              <a:t>“Capitalism in not merely religiously conditioned as Weber thought, but rather is an essentially religious phenomenon</a:t>
            </a:r>
            <a:r>
              <a:rPr lang="en-GB" sz="2400" i="1" dirty="0" smtClean="0">
                <a:effectLst>
                  <a:outerShdw blurRad="38100" dist="38100" dir="2700000" algn="tl">
                    <a:srgbClr val="000000">
                      <a:alpha val="43137"/>
                    </a:srgbClr>
                  </a:outerShdw>
                </a:effectLst>
              </a:rPr>
              <a:t>.”  (Walter </a:t>
            </a:r>
            <a:r>
              <a:rPr lang="en-GB" sz="2400" i="1" dirty="0">
                <a:effectLst>
                  <a:outerShdw blurRad="38100" dist="38100" dir="2700000" algn="tl">
                    <a:srgbClr val="000000">
                      <a:alpha val="43137"/>
                    </a:srgbClr>
                  </a:outerShdw>
                </a:effectLst>
              </a:rPr>
              <a:t>Benjamin, </a:t>
            </a:r>
            <a:r>
              <a:rPr lang="en-GB" sz="2400" i="1" dirty="0" smtClean="0">
                <a:effectLst>
                  <a:outerShdw blurRad="38100" dist="38100" dir="2700000" algn="tl">
                    <a:srgbClr val="000000">
                      <a:alpha val="43137"/>
                    </a:srgbClr>
                  </a:outerShdw>
                </a:effectLst>
              </a:rPr>
              <a:t>“</a:t>
            </a:r>
            <a:r>
              <a:rPr lang="en-GB" sz="2400" dirty="0" smtClean="0">
                <a:effectLst>
                  <a:outerShdw blurRad="38100" dist="38100" dir="2700000" algn="tl">
                    <a:srgbClr val="000000">
                      <a:alpha val="43137"/>
                    </a:srgbClr>
                  </a:outerShdw>
                </a:effectLst>
              </a:rPr>
              <a:t>Capitalism </a:t>
            </a:r>
            <a:r>
              <a:rPr lang="en-GB" sz="2400" dirty="0">
                <a:effectLst>
                  <a:outerShdw blurRad="38100" dist="38100" dir="2700000" algn="tl">
                    <a:srgbClr val="000000">
                      <a:alpha val="43137"/>
                    </a:srgbClr>
                  </a:outerShdw>
                </a:effectLst>
              </a:rPr>
              <a:t>as </a:t>
            </a:r>
            <a:r>
              <a:rPr lang="en-GB" sz="2400" dirty="0" smtClean="0">
                <a:effectLst>
                  <a:outerShdw blurRad="38100" dist="38100" dir="2700000" algn="tl">
                    <a:srgbClr val="000000">
                      <a:alpha val="43137"/>
                    </a:srgbClr>
                  </a:outerShdw>
                </a:effectLst>
              </a:rPr>
              <a:t>Religion”</a:t>
            </a:r>
            <a:r>
              <a:rPr lang="en-GB" sz="2400" i="1" dirty="0" smtClean="0">
                <a:effectLst>
                  <a:outerShdw blurRad="38100" dist="38100" dir="2700000" algn="tl">
                    <a:srgbClr val="000000">
                      <a:alpha val="43137"/>
                    </a:srgbClr>
                  </a:outerShdw>
                </a:effectLst>
              </a:rPr>
              <a:t>, 1922 )</a:t>
            </a:r>
            <a:endParaRPr lang="en-GB" sz="2400" i="1" dirty="0">
              <a:effectLst>
                <a:outerShdw blurRad="38100" dist="38100" dir="2700000" algn="tl">
                  <a:srgbClr val="000000">
                    <a:alpha val="43137"/>
                  </a:srgbClr>
                </a:outerShdw>
              </a:effectLst>
            </a:endParaRPr>
          </a:p>
          <a:p>
            <a:pPr algn="just"/>
            <a:endParaRPr lang="en-US" sz="2400" i="1" dirty="0">
              <a:effectLst>
                <a:outerShdw blurRad="38100" dist="38100" dir="2700000" algn="tl">
                  <a:srgbClr val="000000">
                    <a:alpha val="43137"/>
                  </a:srgbClr>
                </a:outerShdw>
              </a:effectLst>
            </a:endParaRPr>
          </a:p>
          <a:p>
            <a:pPr algn="just"/>
            <a:endParaRPr lang="en-US" sz="2400" i="1" dirty="0">
              <a:effectLst>
                <a:outerShdw blurRad="38100" dist="38100" dir="2700000" algn="tl">
                  <a:srgbClr val="000000">
                    <a:alpha val="43137"/>
                  </a:srgbClr>
                </a:outerShdw>
              </a:effectLst>
            </a:endParaRPr>
          </a:p>
          <a:p>
            <a:endParaRPr lang="en-US" sz="1400" b="1" i="1" dirty="0" smtClean="0">
              <a:effectLst>
                <a:outerShdw blurRad="38100" dist="38100" dir="2700000" algn="tl">
                  <a:srgbClr val="000000">
                    <a:alpha val="43137"/>
                  </a:srgbClr>
                </a:outerShdw>
              </a:effectLst>
            </a:endParaRPr>
          </a:p>
        </p:txBody>
      </p:sp>
      <p:sp>
        <p:nvSpPr>
          <p:cNvPr id="4" name="TextBox 3"/>
          <p:cNvSpPr txBox="1"/>
          <p:nvPr/>
        </p:nvSpPr>
        <p:spPr>
          <a:xfrm>
            <a:off x="357398" y="527226"/>
            <a:ext cx="11676184" cy="584775"/>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Breaking the Loop of Economic Determinism?</a:t>
            </a:r>
            <a:endParaRPr lang="el-GR" sz="3200" b="1" dirty="0">
              <a:solidFill>
                <a:schemeClr val="accent6">
                  <a:lumMod val="50000"/>
                </a:schemeClr>
              </a:solidFill>
              <a:effectLst>
                <a:outerShdw blurRad="38100" dist="38100" dir="2700000" algn="tl">
                  <a:srgbClr val="000000">
                    <a:alpha val="43137"/>
                  </a:srgbClr>
                </a:outerShdw>
              </a:effectLst>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3" y="113484"/>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445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0130" y="1371287"/>
            <a:ext cx="11613452" cy="4878259"/>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Imagery of economic dogma</a:t>
            </a:r>
          </a:p>
          <a:p>
            <a:endParaRPr lang="en-US" sz="1600" b="1"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	- Market as the naturally original state of affairs</a:t>
            </a:r>
          </a:p>
          <a:p>
            <a:pPr>
              <a:spcBef>
                <a:spcPts val="600"/>
              </a:spcBef>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Homo </a:t>
            </a:r>
            <a:r>
              <a:rPr lang="en-US" sz="2400" dirty="0" err="1" smtClean="0">
                <a:effectLst>
                  <a:outerShdw blurRad="38100" dist="38100" dir="2700000" algn="tl">
                    <a:srgbClr val="000000">
                      <a:alpha val="43137"/>
                    </a:srgbClr>
                  </a:outerShdw>
                </a:effectLst>
              </a:rPr>
              <a:t>Oeconomicus</a:t>
            </a:r>
            <a:r>
              <a:rPr lang="en-US" sz="2400" dirty="0" smtClean="0">
                <a:effectLst>
                  <a:outerShdw blurRad="38100" dist="38100" dir="2700000" algn="tl">
                    <a:srgbClr val="000000">
                      <a:alpha val="43137"/>
                    </a:srgbClr>
                  </a:outerShdw>
                </a:effectLst>
              </a:rPr>
              <a:t>: an </a:t>
            </a:r>
            <a:r>
              <a:rPr lang="en-US" sz="2400" u="sng" dirty="0" smtClean="0">
                <a:effectLst>
                  <a:outerShdw blurRad="38100" dist="38100" dir="2700000" algn="tl">
                    <a:srgbClr val="000000">
                      <a:alpha val="43137"/>
                    </a:srgbClr>
                  </a:outerShdw>
                </a:effectLst>
              </a:rPr>
              <a:t>a-social</a:t>
            </a:r>
            <a:r>
              <a:rPr lang="en-US" sz="2400" dirty="0" smtClean="0">
                <a:effectLst>
                  <a:outerShdw blurRad="38100" dist="38100" dir="2700000" algn="tl">
                    <a:srgbClr val="000000">
                      <a:alpha val="43137"/>
                    </a:srgbClr>
                  </a:outerShdw>
                </a:effectLst>
              </a:rPr>
              <a:t>, </a:t>
            </a:r>
            <a:r>
              <a:rPr lang="en-US" sz="2400" u="sng" dirty="0" smtClean="0">
                <a:effectLst>
                  <a:outerShdw blurRad="38100" dist="38100" dir="2700000" algn="tl">
                    <a:srgbClr val="000000">
                      <a:alpha val="43137"/>
                    </a:srgbClr>
                  </a:outerShdw>
                </a:effectLst>
              </a:rPr>
              <a:t>a-historical</a:t>
            </a:r>
            <a:r>
              <a:rPr lang="en-US" sz="2400" dirty="0" smtClean="0">
                <a:effectLst>
                  <a:outerShdw blurRad="38100" dist="38100" dir="2700000" algn="tl">
                    <a:srgbClr val="000000">
                      <a:alpha val="43137"/>
                    </a:srgbClr>
                  </a:outerShdw>
                </a:effectLst>
              </a:rPr>
              <a:t> being</a:t>
            </a:r>
          </a:p>
          <a:p>
            <a:pPr>
              <a:spcBef>
                <a:spcPts val="600"/>
              </a:spcBef>
            </a:pPr>
            <a:r>
              <a:rPr lang="en-US" sz="2400" dirty="0" smtClean="0">
                <a:effectLst>
                  <a:outerShdw blurRad="38100" dist="38100" dir="2700000" algn="tl">
                    <a:srgbClr val="000000">
                      <a:alpha val="43137"/>
                    </a:srgbClr>
                  </a:outerShdw>
                </a:effectLst>
              </a:rPr>
              <a:t>	- Economic </a:t>
            </a:r>
            <a:r>
              <a:rPr lang="en-US" sz="2400" dirty="0" err="1" smtClean="0">
                <a:effectLst>
                  <a:outerShdw blurRad="38100" dist="38100" dir="2700000" algn="tl">
                    <a:srgbClr val="000000">
                      <a:alpha val="43137"/>
                    </a:srgbClr>
                  </a:outerShdw>
                </a:effectLst>
              </a:rPr>
              <a:t>rationalisation</a:t>
            </a:r>
            <a:r>
              <a:rPr lang="en-US" sz="2400" dirty="0" smtClean="0">
                <a:effectLst>
                  <a:outerShdw blurRad="38100" dist="38100" dir="2700000" algn="tl">
                    <a:srgbClr val="000000">
                      <a:alpha val="43137"/>
                    </a:srgbClr>
                  </a:outerShdw>
                </a:effectLst>
              </a:rPr>
              <a:t> is transcendental (Social Heteronomy)</a:t>
            </a:r>
          </a:p>
          <a:p>
            <a:pPr>
              <a:spcBef>
                <a:spcPts val="600"/>
              </a:spcBef>
            </a:pP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Corporation reconstituted in accordance with the signification of “pseudo-mastery”</a:t>
            </a:r>
          </a:p>
          <a:p>
            <a:endParaRPr lang="en-US" sz="2400" b="1" dirty="0" smtClean="0">
              <a:effectLst>
                <a:outerShdw blurRad="38100" dist="38100" dir="2700000" algn="tl">
                  <a:srgbClr val="000000">
                    <a:alpha val="43137"/>
                  </a:srgbClr>
                </a:outerShdw>
              </a:effectLst>
            </a:endParaRPr>
          </a:p>
          <a:p>
            <a:endParaRPr lang="en-US" sz="2800" b="1"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Marxist economic determinism not very helpful either</a:t>
            </a:r>
          </a:p>
          <a:p>
            <a:endParaRPr lang="en-US" sz="2800" b="1" dirty="0" smtClean="0">
              <a:solidFill>
                <a:schemeClr val="accent6">
                  <a:lumMod val="50000"/>
                </a:schemeClr>
              </a:solidFill>
              <a:effectLst>
                <a:outerShdw blurRad="38100" dist="38100" dir="2700000" algn="tl">
                  <a:srgbClr val="000000">
                    <a:alpha val="43137"/>
                  </a:srgbClr>
                </a:outerShdw>
              </a:effectLst>
            </a:endParaRPr>
          </a:p>
          <a:p>
            <a:r>
              <a:rPr lang="en-US" sz="2400" i="1" dirty="0" smtClean="0">
                <a:solidFill>
                  <a:srgbClr val="FF0000"/>
                </a:solidFill>
                <a:effectLst>
                  <a:outerShdw blurRad="38100" dist="38100" dir="2700000" algn="tl">
                    <a:srgbClr val="000000">
                      <a:alpha val="43137"/>
                    </a:srgbClr>
                  </a:outerShdw>
                </a:effectLst>
              </a:rPr>
              <a:t>6. It is not about ascertaining wealth accumulation and fair distribution, but about why this option instead of others (Piketty asked the wrong question)</a:t>
            </a:r>
            <a:endParaRPr lang="en-US" sz="2800" b="1" dirty="0" smtClean="0">
              <a:solidFill>
                <a:schemeClr val="accent6">
                  <a:lumMod val="50000"/>
                </a:schemeClr>
              </a:solidFill>
              <a:effectLst>
                <a:outerShdw blurRad="38100" dist="38100" dir="2700000" algn="tl">
                  <a:srgbClr val="000000">
                    <a:alpha val="43137"/>
                  </a:srgbClr>
                </a:outerShdw>
              </a:effectLst>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0" y="108341"/>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57398" y="527226"/>
            <a:ext cx="11676184" cy="584775"/>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Breaking the Loop of Economic Determinism?</a:t>
            </a:r>
            <a:endParaRPr lang="el-GR" sz="32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1631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111" y="1359887"/>
            <a:ext cx="11509524" cy="452431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The Preconditions</a:t>
            </a:r>
          </a:p>
          <a:p>
            <a:endParaRPr lang="en-US" sz="3200" b="1"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1. Accept the corporation is always conceived within the social-historical, so subject to constant transformation</a:t>
            </a:r>
          </a:p>
          <a:p>
            <a:r>
              <a:rPr lang="en-US" sz="2800" dirty="0" smtClean="0">
                <a:effectLst>
                  <a:outerShdw blurRad="38100" dist="38100" dir="2700000" algn="tl">
                    <a:srgbClr val="000000">
                      <a:alpha val="43137"/>
                    </a:srgbClr>
                  </a:outerShdw>
                </a:effectLst>
              </a:rPr>
              <a:t>	</a:t>
            </a:r>
          </a:p>
          <a:p>
            <a:r>
              <a:rPr lang="en-US" sz="2800" dirty="0" smtClean="0">
                <a:effectLst>
                  <a:outerShdw blurRad="38100" dist="38100" dir="2700000" algn="tl">
                    <a:srgbClr val="000000">
                      <a:alpha val="43137"/>
                    </a:srgbClr>
                  </a:outerShdw>
                </a:effectLst>
              </a:rPr>
              <a:t>2. Avoid quasi-religious corporate law debates by accepting the open-endedness of the corporation’s social objective(s)</a:t>
            </a:r>
          </a:p>
          <a:p>
            <a:endParaRPr lang="en-US" sz="2800" dirty="0">
              <a:effectLst>
                <a:outerShdw blurRad="38100" dist="38100" dir="2700000" algn="tl">
                  <a:srgbClr val="000000">
                    <a:alpha val="43137"/>
                  </a:srgbClr>
                </a:outerShdw>
              </a:effectLst>
            </a:endParaRPr>
          </a:p>
          <a:p>
            <a:r>
              <a:rPr lang="en-US" sz="2800" dirty="0" smtClean="0">
                <a:solidFill>
                  <a:srgbClr val="FF0000"/>
                </a:solidFill>
                <a:effectLst>
                  <a:outerShdw blurRad="38100" dist="38100" dir="2700000" algn="tl">
                    <a:srgbClr val="000000">
                      <a:alpha val="43137"/>
                    </a:srgbClr>
                  </a:outerShdw>
                </a:effectLst>
              </a:rPr>
              <a:t>3. Deal with how corporate objectives should be determined and modified so as to ensure (2) above – </a:t>
            </a:r>
            <a:r>
              <a:rPr lang="en-US" sz="2800" b="1" u="sng" dirty="0" smtClean="0">
                <a:solidFill>
                  <a:srgbClr val="FF0000"/>
                </a:solidFill>
                <a:effectLst>
                  <a:outerShdw blurRad="38100" dist="38100" dir="2700000" algn="tl">
                    <a:srgbClr val="000000">
                      <a:alpha val="43137"/>
                    </a:srgbClr>
                  </a:outerShdw>
                </a:effectLst>
              </a:rPr>
              <a:t>Can we retain bureaucratic elements</a:t>
            </a:r>
            <a:r>
              <a:rPr lang="en-US" sz="2800" b="1" dirty="0" smtClean="0">
                <a:solidFill>
                  <a:srgbClr val="FF0000"/>
                </a:solidFill>
                <a:effectLst>
                  <a:outerShdw blurRad="38100" dist="38100" dir="2700000" algn="tl">
                    <a:srgbClr val="000000">
                      <a:alpha val="43137"/>
                    </a:srgbClr>
                  </a:outerShdw>
                </a:effectLst>
              </a:rPr>
              <a:t>? </a:t>
            </a:r>
            <a:endParaRPr lang="en-US" sz="2400" b="1" dirty="0" smtClean="0">
              <a:effectLst>
                <a:outerShdw blurRad="38100" dist="38100" dir="2700000" algn="tl">
                  <a:srgbClr val="000000">
                    <a:alpha val="43137"/>
                  </a:srgbClr>
                </a:outerShdw>
              </a:effectLst>
            </a:endParaRPr>
          </a:p>
        </p:txBody>
      </p:sp>
      <p:sp>
        <p:nvSpPr>
          <p:cNvPr id="4" name="TextBox 3"/>
          <p:cNvSpPr txBox="1"/>
          <p:nvPr/>
        </p:nvSpPr>
        <p:spPr>
          <a:xfrm>
            <a:off x="357398" y="527226"/>
            <a:ext cx="11676184" cy="584775"/>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Breaking the Loop of Economic Determinism with Corporate Law?</a:t>
            </a:r>
            <a:endParaRPr lang="el-GR" sz="3200" b="1" dirty="0">
              <a:solidFill>
                <a:schemeClr val="accent6">
                  <a:lumMod val="50000"/>
                </a:schemeClr>
              </a:solidFill>
              <a:effectLst>
                <a:outerShdw blurRad="38100" dist="38100" dir="2700000" algn="tl">
                  <a:srgbClr val="000000">
                    <a:alpha val="43137"/>
                  </a:srgbClr>
                </a:outerShdw>
              </a:effectLst>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9" y="111372"/>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5399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2708" y="1385857"/>
            <a:ext cx="11242429" cy="5201424"/>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The </a:t>
            </a:r>
            <a:r>
              <a:rPr lang="en-US" sz="3200" b="1" dirty="0" smtClean="0">
                <a:effectLst>
                  <a:outerShdw blurRad="38100" dist="38100" dir="2700000" algn="tl">
                    <a:srgbClr val="000000">
                      <a:alpha val="43137"/>
                    </a:srgbClr>
                  </a:outerShdw>
                </a:effectLst>
              </a:rPr>
              <a:t>Possibilities</a:t>
            </a:r>
            <a:endParaRPr lang="en-US" sz="3200" b="1" dirty="0">
              <a:effectLst>
                <a:outerShdw blurRad="38100" dist="38100" dir="2700000" algn="tl">
                  <a:srgbClr val="000000">
                    <a:alpha val="43137"/>
                  </a:srgbClr>
                </a:outerShdw>
              </a:effectLst>
            </a:endParaRPr>
          </a:p>
          <a:p>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1. Continue as it is and hope for the best?</a:t>
            </a:r>
          </a:p>
          <a:p>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2. Mitigate distributional problem (e.g. progressive approach)?</a:t>
            </a:r>
          </a:p>
          <a:p>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3. (Re-)politicize and democratize? (democracy vs bureaucracy)</a:t>
            </a:r>
          </a:p>
          <a:p>
            <a:endParaRPr lang="en-US" sz="3200" dirty="0">
              <a:effectLst>
                <a:outerShdw blurRad="38100" dist="38100" dir="2700000" algn="tl">
                  <a:srgbClr val="000000">
                    <a:alpha val="43137"/>
                  </a:srgbClr>
                </a:outerShdw>
              </a:effectLst>
            </a:endParaRPr>
          </a:p>
          <a:p>
            <a:r>
              <a:rPr lang="en-US" sz="3200" b="1" dirty="0" smtClean="0">
                <a:solidFill>
                  <a:srgbClr val="C00000"/>
                </a:solidFill>
                <a:effectLst>
                  <a:outerShdw blurRad="38100" dist="38100" dir="2700000" algn="tl">
                    <a:srgbClr val="000000">
                      <a:alpha val="43137"/>
                    </a:srgbClr>
                  </a:outerShdw>
                </a:effectLst>
              </a:rPr>
              <a:t>4. Silent death via </a:t>
            </a:r>
            <a:r>
              <a:rPr lang="en-US" sz="3200" b="1" u="sng" dirty="0" smtClean="0">
                <a:solidFill>
                  <a:srgbClr val="C00000"/>
                </a:solidFill>
                <a:effectLst>
                  <a:outerShdw blurRad="38100" dist="38100" dir="2700000" algn="tl">
                    <a:srgbClr val="000000">
                      <a:alpha val="43137"/>
                    </a:srgbClr>
                  </a:outerShdw>
                </a:effectLst>
              </a:rPr>
              <a:t>anti-bureaucratic/post-capitalist</a:t>
            </a:r>
            <a:r>
              <a:rPr lang="en-US" sz="3200" b="1" dirty="0" smtClean="0">
                <a:solidFill>
                  <a:srgbClr val="C00000"/>
                </a:solidFill>
                <a:effectLst>
                  <a:outerShdw blurRad="38100" dist="38100" dir="2700000" algn="tl">
                    <a:srgbClr val="000000">
                      <a:alpha val="43137"/>
                    </a:srgbClr>
                  </a:outerShdw>
                </a:effectLst>
              </a:rPr>
              <a:t> alternatives?</a:t>
            </a:r>
          </a:p>
          <a:p>
            <a:endParaRPr lang="en-US" sz="2000" b="1" dirty="0" smtClean="0">
              <a:effectLst>
                <a:outerShdw blurRad="38100" dist="38100" dir="2700000" algn="tl">
                  <a:srgbClr val="000000">
                    <a:alpha val="43137"/>
                  </a:srgbClr>
                </a:outerShdw>
              </a:effectLst>
            </a:endParaRPr>
          </a:p>
          <a:p>
            <a:endParaRPr lang="en-US" sz="2400" b="1" dirty="0" smtClean="0">
              <a:effectLst>
                <a:outerShdw blurRad="38100" dist="38100" dir="2700000" algn="tl">
                  <a:srgbClr val="000000">
                    <a:alpha val="43137"/>
                  </a:srgbClr>
                </a:outerShdw>
              </a:effectLst>
            </a:endParaRPr>
          </a:p>
        </p:txBody>
      </p:sp>
      <p:sp>
        <p:nvSpPr>
          <p:cNvPr id="4" name="TextBox 3"/>
          <p:cNvSpPr txBox="1"/>
          <p:nvPr/>
        </p:nvSpPr>
        <p:spPr>
          <a:xfrm>
            <a:off x="357398" y="527226"/>
            <a:ext cx="11676184" cy="584775"/>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Breaking the Loop of Economic Determinism with Corporate Law?</a:t>
            </a:r>
            <a:endParaRPr lang="el-GR" sz="3200" b="1" dirty="0">
              <a:solidFill>
                <a:schemeClr val="accent6">
                  <a:lumMod val="50000"/>
                </a:schemeClr>
              </a:solidFill>
              <a:effectLst>
                <a:outerShdw blurRad="38100" dist="38100" dir="2700000" algn="tl">
                  <a:srgbClr val="000000">
                    <a:alpha val="43137"/>
                  </a:srgbClr>
                </a:outerShdw>
              </a:effectLst>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28" y="105303"/>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252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185" y="3188678"/>
            <a:ext cx="11676184" cy="1015663"/>
          </a:xfrm>
          <a:prstGeom prst="rect">
            <a:avLst/>
          </a:prstGeom>
          <a:noFill/>
        </p:spPr>
        <p:txBody>
          <a:bodyPr wrap="square" rtlCol="0">
            <a:spAutoFit/>
          </a:bodyPr>
          <a:lstStyle/>
          <a:p>
            <a:pPr algn="ctr"/>
            <a:r>
              <a:rPr lang="en-US" sz="6000" b="1" dirty="0" smtClean="0">
                <a:solidFill>
                  <a:schemeClr val="accent1">
                    <a:lumMod val="50000"/>
                  </a:schemeClr>
                </a:solidFill>
                <a:effectLst>
                  <a:outerShdw blurRad="38100" dist="38100" dir="2700000" algn="tl">
                    <a:srgbClr val="000000">
                      <a:alpha val="43137"/>
                    </a:srgbClr>
                  </a:outerShdw>
                </a:effectLst>
              </a:rPr>
              <a:t>Thank you</a:t>
            </a:r>
            <a:endParaRPr lang="el-GR" sz="6000" b="1" dirty="0">
              <a:solidFill>
                <a:schemeClr val="accent1">
                  <a:lumMod val="50000"/>
                </a:schemeClr>
              </a:solidFill>
              <a:effectLst>
                <a:outerShdw blurRad="38100" dist="38100" dir="2700000" algn="tl">
                  <a:srgbClr val="000000">
                    <a:alpha val="43137"/>
                  </a:srgbClr>
                </a:outerShdw>
              </a:effectLst>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73" y="101126"/>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606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3296" y="867371"/>
            <a:ext cx="8417166" cy="5676694"/>
          </a:xfrm>
          <a:prstGeom prst="rect">
            <a:avLst/>
          </a:prstGeom>
        </p:spPr>
      </p:pic>
      <p:sp>
        <p:nvSpPr>
          <p:cNvPr id="5" name="TextBox 4"/>
          <p:cNvSpPr txBox="1"/>
          <p:nvPr/>
        </p:nvSpPr>
        <p:spPr>
          <a:xfrm>
            <a:off x="246185" y="304800"/>
            <a:ext cx="11676184" cy="461665"/>
          </a:xfrm>
          <a:prstGeom prst="rect">
            <a:avLst/>
          </a:prstGeom>
          <a:noFill/>
        </p:spPr>
        <p:txBody>
          <a:bodyPr wrap="square" rtlCol="0">
            <a:spAutoFit/>
          </a:bodyPr>
          <a:lstStyle/>
          <a:p>
            <a:pPr algn="ctr"/>
            <a:r>
              <a:rPr lang="en-US" sz="2400" b="1" dirty="0" err="1" smtClean="0"/>
              <a:t>Fogel</a:t>
            </a:r>
            <a:r>
              <a:rPr lang="en-US" sz="2400" b="1" dirty="0" smtClean="0"/>
              <a:t> &amp; </a:t>
            </a:r>
            <a:r>
              <a:rPr lang="en-US" sz="2400" b="1" dirty="0" err="1" smtClean="0"/>
              <a:t>Egerman</a:t>
            </a:r>
            <a:r>
              <a:rPr lang="en-US" sz="2400" b="1" dirty="0" smtClean="0"/>
              <a:t> (1974), </a:t>
            </a:r>
            <a:r>
              <a:rPr lang="en-US" sz="2400" b="1" i="1" dirty="0" smtClean="0"/>
              <a:t>Time on the Cross</a:t>
            </a:r>
            <a:endParaRPr lang="el-GR" sz="2400" b="1"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30" y="107088"/>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582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46140" y="1161191"/>
            <a:ext cx="7459362" cy="1200329"/>
          </a:xfrm>
          <a:prstGeom prst="rect">
            <a:avLst/>
          </a:prstGeom>
          <a:noFill/>
        </p:spPr>
        <p:txBody>
          <a:bodyPr wrap="square" rtlCol="0">
            <a:spAutoFit/>
          </a:bodyPr>
          <a:lstStyle/>
          <a:p>
            <a:pPr algn="ctr"/>
            <a:r>
              <a:rPr lang="en-US" sz="2400" b="1" dirty="0" smtClean="0"/>
              <a:t>T. Piketty (2013),</a:t>
            </a:r>
            <a:r>
              <a:rPr lang="en-GB" sz="2400" b="1" dirty="0"/>
              <a:t> </a:t>
            </a:r>
            <a:r>
              <a:rPr lang="en-GB" sz="2400" b="1" i="1" dirty="0"/>
              <a:t>Capital in the Twenty-First </a:t>
            </a:r>
            <a:r>
              <a:rPr lang="en-GB" sz="2400" b="1" i="1" dirty="0" smtClean="0"/>
              <a:t>Century</a:t>
            </a:r>
          </a:p>
          <a:p>
            <a:pPr algn="ctr"/>
            <a:endParaRPr lang="en-GB" sz="2400" b="1" i="1" dirty="0"/>
          </a:p>
          <a:p>
            <a:r>
              <a:rPr lang="en-GB" sz="2400" b="1" i="1" dirty="0" smtClean="0"/>
              <a:t>	…unequal </a:t>
            </a:r>
            <a:r>
              <a:rPr lang="en-US" sz="2400" b="1" i="1" dirty="0" smtClean="0"/>
              <a:t> wealth distribution.</a:t>
            </a:r>
            <a:endParaRPr lang="el-GR" sz="2400" b="1" i="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92" y="1050323"/>
            <a:ext cx="3762713" cy="459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96" y="113482"/>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58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34032" y="1161191"/>
            <a:ext cx="8266671" cy="1200329"/>
          </a:xfrm>
          <a:prstGeom prst="rect">
            <a:avLst/>
          </a:prstGeom>
          <a:noFill/>
        </p:spPr>
        <p:txBody>
          <a:bodyPr wrap="square" rtlCol="0">
            <a:spAutoFit/>
          </a:bodyPr>
          <a:lstStyle/>
          <a:p>
            <a:pPr algn="ctr"/>
            <a:r>
              <a:rPr lang="en-US" sz="2400" b="1" dirty="0"/>
              <a:t>P. Ireland (1996</a:t>
            </a:r>
            <a:r>
              <a:rPr lang="en-US" sz="2400" b="1" dirty="0" smtClean="0"/>
              <a:t>) </a:t>
            </a:r>
            <a:r>
              <a:rPr lang="en-GB" sz="2400" b="1" dirty="0" smtClean="0"/>
              <a:t>“</a:t>
            </a:r>
            <a:r>
              <a:rPr lang="en-GB" sz="2400" b="1" dirty="0"/>
              <a:t>Capitalism without the C</a:t>
            </a:r>
            <a:r>
              <a:rPr lang="en-GB" sz="2400" b="1" dirty="0" smtClean="0"/>
              <a:t>apitalist” :</a:t>
            </a:r>
          </a:p>
          <a:p>
            <a:pPr algn="ctr"/>
            <a:endParaRPr lang="en-GB" sz="2400" b="1" dirty="0"/>
          </a:p>
          <a:p>
            <a:pPr algn="ctr"/>
            <a:r>
              <a:rPr lang="en-US" sz="2400" b="1" i="1" dirty="0" smtClean="0"/>
              <a:t>…the corporation </a:t>
            </a:r>
            <a:r>
              <a:rPr lang="en-US" sz="2400" b="1" i="1" dirty="0" err="1"/>
              <a:t>symbolises</a:t>
            </a:r>
            <a:r>
              <a:rPr lang="en-US" sz="2400" b="1" i="1" dirty="0"/>
              <a:t> </a:t>
            </a:r>
            <a:r>
              <a:rPr lang="en-US" sz="2400" b="1" i="1" dirty="0" smtClean="0"/>
              <a:t>industrial capital</a:t>
            </a:r>
            <a:endParaRPr lang="en-US" sz="2400" b="1" i="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5" y="113484"/>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3055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0130" y="481583"/>
            <a:ext cx="11502239" cy="6140142"/>
          </a:xfrm>
          <a:prstGeom prst="rect">
            <a:avLst/>
          </a:prstGeom>
          <a:noFill/>
        </p:spPr>
        <p:txBody>
          <a:bodyPr wrap="square" rtlCol="0">
            <a:spAutoFit/>
          </a:bodyPr>
          <a:lstStyle/>
          <a:p>
            <a:r>
              <a:rPr lang="en-GB" sz="3200" b="1" dirty="0" smtClean="0">
                <a:solidFill>
                  <a:schemeClr val="accent6">
                    <a:lumMod val="50000"/>
                  </a:schemeClr>
                </a:solidFill>
                <a:effectLst>
                  <a:outerShdw blurRad="38100" dist="38100" dir="2700000" algn="tl">
                    <a:srgbClr val="000000">
                      <a:alpha val="43137"/>
                    </a:srgbClr>
                  </a:outerShdw>
                </a:effectLst>
              </a:rPr>
              <a:t>Social-historical Embeddedness </a:t>
            </a:r>
            <a:r>
              <a:rPr lang="en-GB" sz="3200" b="1" dirty="0">
                <a:solidFill>
                  <a:schemeClr val="accent6">
                    <a:lumMod val="50000"/>
                  </a:schemeClr>
                </a:solidFill>
                <a:effectLst>
                  <a:outerShdw blurRad="38100" dist="38100" dir="2700000" algn="tl">
                    <a:srgbClr val="000000">
                      <a:alpha val="43137"/>
                    </a:srgbClr>
                  </a:outerShdw>
                </a:effectLst>
              </a:rPr>
              <a:t>of the </a:t>
            </a:r>
            <a:r>
              <a:rPr lang="en-GB" sz="3200" b="1" dirty="0" smtClean="0">
                <a:solidFill>
                  <a:schemeClr val="accent6">
                    <a:lumMod val="50000"/>
                  </a:schemeClr>
                </a:solidFill>
                <a:effectLst>
                  <a:outerShdw blurRad="38100" dist="38100" dir="2700000" algn="tl">
                    <a:srgbClr val="000000">
                      <a:alpha val="43137"/>
                    </a:srgbClr>
                  </a:outerShdw>
                </a:effectLst>
              </a:rPr>
              <a:t>Corporation</a:t>
            </a:r>
          </a:p>
          <a:p>
            <a:endParaRPr lang="en-US" sz="1400" dirty="0" smtClean="0">
              <a:effectLst>
                <a:outerShdw blurRad="38100" dist="38100" dir="2700000" algn="tl">
                  <a:srgbClr val="000000">
                    <a:alpha val="43137"/>
                  </a:srgbClr>
                </a:outerShdw>
              </a:effectLst>
            </a:endParaRPr>
          </a:p>
          <a:p>
            <a:r>
              <a:rPr lang="en-US" sz="2300" b="1" dirty="0" smtClean="0">
                <a:effectLst>
                  <a:outerShdw blurRad="38100" dist="38100" dir="2700000" algn="tl">
                    <a:srgbClr val="000000">
                      <a:alpha val="43137"/>
                    </a:srgbClr>
                  </a:outerShdw>
                </a:effectLst>
              </a:rPr>
              <a:t>Antiquity – </a:t>
            </a:r>
            <a:r>
              <a:rPr lang="en-US" sz="2300" b="1" dirty="0" err="1" smtClean="0">
                <a:effectLst>
                  <a:outerShdw blurRad="38100" dist="38100" dir="2700000" algn="tl">
                    <a:srgbClr val="000000">
                      <a:alpha val="43137"/>
                    </a:srgbClr>
                  </a:outerShdw>
                </a:effectLst>
              </a:rPr>
              <a:t>Mercanitilism</a:t>
            </a:r>
            <a:endParaRPr lang="en-US" sz="2300" b="1" dirty="0" smtClean="0">
              <a:effectLst>
                <a:outerShdw blurRad="38100" dist="38100" dir="2700000" algn="tl">
                  <a:srgbClr val="000000">
                    <a:alpha val="43137"/>
                  </a:srgbClr>
                </a:outerShdw>
              </a:effectLst>
            </a:endParaRPr>
          </a:p>
          <a:p>
            <a:r>
              <a:rPr lang="en-US" sz="2300" dirty="0" smtClean="0">
                <a:effectLst>
                  <a:outerShdw blurRad="38100" dist="38100" dir="2700000" algn="tl">
                    <a:srgbClr val="000000">
                      <a:alpha val="43137"/>
                    </a:srgbClr>
                  </a:outerShdw>
                </a:effectLst>
              </a:rPr>
              <a:t>Corporation as a (quasi-)public </a:t>
            </a:r>
            <a:r>
              <a:rPr lang="en-US" sz="2300" dirty="0" err="1" smtClean="0">
                <a:effectLst>
                  <a:outerShdw blurRad="38100" dist="38100" dir="2700000" algn="tl">
                    <a:srgbClr val="000000">
                      <a:alpha val="43137"/>
                    </a:srgbClr>
                  </a:outerShdw>
                </a:effectLst>
              </a:rPr>
              <a:t>organisation</a:t>
            </a:r>
            <a:endParaRPr lang="en-US" sz="2300" dirty="0" smtClean="0">
              <a:effectLst>
                <a:outerShdw blurRad="38100" dist="38100" dir="2700000" algn="tl">
                  <a:srgbClr val="000000">
                    <a:alpha val="43137"/>
                  </a:srgbClr>
                </a:outerShdw>
              </a:effectLst>
            </a:endParaRPr>
          </a:p>
          <a:p>
            <a:endParaRPr lang="en-US" sz="1600" u="sng" dirty="0" smtClean="0">
              <a:effectLst>
                <a:outerShdw blurRad="38100" dist="38100" dir="2700000" algn="tl">
                  <a:srgbClr val="000000">
                    <a:alpha val="43137"/>
                  </a:srgbClr>
                </a:outerShdw>
              </a:effectLst>
            </a:endParaRPr>
          </a:p>
          <a:p>
            <a:r>
              <a:rPr lang="en-US" sz="2300" b="1" dirty="0" smtClean="0">
                <a:effectLst>
                  <a:outerShdw blurRad="38100" dist="38100" dir="2700000" algn="tl">
                    <a:srgbClr val="000000">
                      <a:alpha val="43137"/>
                    </a:srgbClr>
                  </a:outerShdw>
                </a:effectLst>
              </a:rPr>
              <a:t>Early Capitalism</a:t>
            </a:r>
          </a:p>
          <a:p>
            <a:r>
              <a:rPr lang="en-US" sz="2300" dirty="0" smtClean="0">
                <a:effectLst>
                  <a:outerShdw blurRad="38100" dist="38100" dir="2700000" algn="tl">
                    <a:srgbClr val="000000">
                      <a:alpha val="43137"/>
                    </a:srgbClr>
                  </a:outerShdw>
                </a:effectLst>
              </a:rPr>
              <a:t>Late 18</a:t>
            </a:r>
            <a:r>
              <a:rPr lang="en-US" sz="2300" baseline="30000" dirty="0" smtClean="0">
                <a:effectLst>
                  <a:outerShdw blurRad="38100" dist="38100" dir="2700000" algn="tl">
                    <a:srgbClr val="000000">
                      <a:alpha val="43137"/>
                    </a:srgbClr>
                  </a:outerShdw>
                </a:effectLst>
              </a:rPr>
              <a:t>th</a:t>
            </a:r>
            <a:r>
              <a:rPr lang="en-US" sz="2300" dirty="0" smtClean="0">
                <a:effectLst>
                  <a:outerShdw blurRad="38100" dist="38100" dir="2700000" algn="tl">
                    <a:srgbClr val="000000">
                      <a:alpha val="43137"/>
                    </a:srgbClr>
                  </a:outerShdw>
                </a:effectLst>
              </a:rPr>
              <a:t> cent. – 1840s: Private Partnership / Trust &amp; </a:t>
            </a:r>
            <a:r>
              <a:rPr lang="en-US" sz="2300" u="sng" dirty="0" smtClean="0">
                <a:effectLst>
                  <a:outerShdw blurRad="38100" dist="38100" dir="2700000" algn="tl">
                    <a:srgbClr val="000000">
                      <a:alpha val="43137"/>
                    </a:srgbClr>
                  </a:outerShdw>
                </a:effectLst>
              </a:rPr>
              <a:t>still</a:t>
            </a:r>
            <a:r>
              <a:rPr lang="en-US" sz="2300" dirty="0" smtClean="0">
                <a:effectLst>
                  <a:outerShdw blurRad="38100" dist="38100" dir="2700000" algn="tl">
                    <a:srgbClr val="000000">
                      <a:alpha val="43137"/>
                    </a:srgbClr>
                  </a:outerShdw>
                </a:effectLst>
              </a:rPr>
              <a:t> state-controlled Corporation</a:t>
            </a:r>
          </a:p>
          <a:p>
            <a:r>
              <a:rPr lang="en-US" sz="2300" dirty="0" smtClean="0">
                <a:effectLst>
                  <a:outerShdw blurRad="38100" dist="38100" dir="2700000" algn="tl">
                    <a:srgbClr val="000000">
                      <a:alpha val="43137"/>
                    </a:srgbClr>
                  </a:outerShdw>
                </a:effectLst>
              </a:rPr>
              <a:t>1840s:  Corporation </a:t>
            </a:r>
            <a:r>
              <a:rPr lang="en-US" sz="2300" b="1" dirty="0" smtClean="0">
                <a:solidFill>
                  <a:srgbClr val="0070C0"/>
                </a:solidFill>
                <a:effectLst>
                  <a:outerShdw blurRad="38100" dist="38100" dir="2700000" algn="tl">
                    <a:srgbClr val="000000">
                      <a:alpha val="43137"/>
                    </a:srgbClr>
                  </a:outerShdw>
                </a:effectLst>
              </a:rPr>
              <a:t>privatized</a:t>
            </a:r>
          </a:p>
          <a:p>
            <a:endParaRPr lang="en-US" sz="1600" dirty="0" smtClean="0">
              <a:effectLst>
                <a:outerShdw blurRad="38100" dist="38100" dir="2700000" algn="tl">
                  <a:srgbClr val="000000">
                    <a:alpha val="43137"/>
                  </a:srgbClr>
                </a:outerShdw>
              </a:effectLst>
            </a:endParaRPr>
          </a:p>
          <a:p>
            <a:r>
              <a:rPr lang="en-US" sz="2300" b="1" dirty="0" smtClean="0">
                <a:effectLst>
                  <a:outerShdw blurRad="38100" dist="38100" dir="2700000" algn="tl">
                    <a:srgbClr val="000000">
                      <a:alpha val="43137"/>
                    </a:srgbClr>
                  </a:outerShdw>
                </a:effectLst>
              </a:rPr>
              <a:t>Corporate capitalism</a:t>
            </a:r>
            <a:endParaRPr lang="en-US" sz="2300" b="1" dirty="0">
              <a:effectLst>
                <a:outerShdw blurRad="38100" dist="38100" dir="2700000" algn="tl">
                  <a:srgbClr val="000000">
                    <a:alpha val="43137"/>
                  </a:srgbClr>
                </a:outerShdw>
              </a:effectLst>
            </a:endParaRPr>
          </a:p>
          <a:p>
            <a:r>
              <a:rPr lang="en-US" sz="2300" dirty="0" smtClean="0">
                <a:effectLst>
                  <a:outerShdw blurRad="38100" dist="38100" dir="2700000" algn="tl">
                    <a:srgbClr val="000000">
                      <a:alpha val="43137"/>
                    </a:srgbClr>
                  </a:outerShdw>
                </a:effectLst>
              </a:rPr>
              <a:t>1840 – 1980s: Chandler (1990), </a:t>
            </a:r>
            <a:r>
              <a:rPr lang="en-US" sz="2300" i="1" dirty="0" smtClean="0">
                <a:effectLst>
                  <a:outerShdw blurRad="38100" dist="38100" dir="2700000" algn="tl">
                    <a:srgbClr val="000000">
                      <a:alpha val="43137"/>
                    </a:srgbClr>
                  </a:outerShdw>
                </a:effectLst>
              </a:rPr>
              <a:t>Scale &amp; Scope </a:t>
            </a:r>
            <a:r>
              <a:rPr lang="en-US" sz="2300" dirty="0" smtClean="0">
                <a:effectLst>
                  <a:outerShdw blurRad="38100" dist="38100" dir="2700000" algn="tl">
                    <a:srgbClr val="000000">
                      <a:alpha val="43137"/>
                    </a:srgbClr>
                  </a:outerShdw>
                </a:effectLst>
              </a:rPr>
              <a:t>=&gt; </a:t>
            </a:r>
            <a:r>
              <a:rPr lang="en-US" sz="2300" b="1" dirty="0" smtClean="0">
                <a:solidFill>
                  <a:srgbClr val="0070C0"/>
                </a:solidFill>
                <a:effectLst>
                  <a:outerShdw blurRad="38100" dist="38100" dir="2700000" algn="tl">
                    <a:srgbClr val="000000">
                      <a:alpha val="43137"/>
                    </a:srgbClr>
                  </a:outerShdw>
                </a:effectLst>
              </a:rPr>
              <a:t>Corporate Bureaucracy</a:t>
            </a:r>
          </a:p>
          <a:p>
            <a:r>
              <a:rPr lang="en-US" sz="2300" b="1" i="1" dirty="0">
                <a:solidFill>
                  <a:srgbClr val="FF0000"/>
                </a:solidFill>
                <a:effectLst>
                  <a:outerShdw blurRad="38100" dist="38100" dir="2700000" algn="tl">
                    <a:srgbClr val="000000">
                      <a:alpha val="43137"/>
                    </a:srgbClr>
                  </a:outerShdw>
                </a:effectLst>
              </a:rPr>
              <a:t>	</a:t>
            </a:r>
            <a:r>
              <a:rPr lang="en-US" sz="2300" b="1" i="1" dirty="0" smtClean="0">
                <a:effectLst>
                  <a:outerShdw blurRad="38100" dist="38100" dir="2700000" algn="tl">
                    <a:srgbClr val="000000">
                      <a:alpha val="43137"/>
                    </a:srgbClr>
                  </a:outerShdw>
                </a:effectLst>
              </a:rPr>
              <a:t>	- </a:t>
            </a:r>
            <a:r>
              <a:rPr lang="en-US" sz="2300" i="1" dirty="0" smtClean="0">
                <a:effectLst>
                  <a:outerShdw blurRad="38100" dist="38100" dir="2700000" algn="tl">
                    <a:srgbClr val="000000">
                      <a:alpha val="43137"/>
                    </a:srgbClr>
                  </a:outerShdw>
                </a:effectLst>
              </a:rPr>
              <a:t>M-Form</a:t>
            </a:r>
          </a:p>
          <a:p>
            <a:pPr>
              <a:spcAft>
                <a:spcPts val="600"/>
              </a:spcAft>
            </a:pPr>
            <a:r>
              <a:rPr lang="en-US" sz="2300" i="1" dirty="0">
                <a:effectLst>
                  <a:outerShdw blurRad="38100" dist="38100" dir="2700000" algn="tl">
                    <a:srgbClr val="000000">
                      <a:alpha val="43137"/>
                    </a:srgbClr>
                  </a:outerShdw>
                </a:effectLst>
              </a:rPr>
              <a:t>	</a:t>
            </a:r>
            <a:r>
              <a:rPr lang="en-US" sz="2300" i="1" dirty="0" smtClean="0">
                <a:effectLst>
                  <a:outerShdw blurRad="38100" dist="38100" dir="2700000" algn="tl">
                    <a:srgbClr val="000000">
                      <a:alpha val="43137"/>
                    </a:srgbClr>
                  </a:outerShdw>
                </a:effectLst>
              </a:rPr>
              <a:t>	- </a:t>
            </a:r>
            <a:r>
              <a:rPr lang="en-US" sz="2300" i="1" dirty="0" err="1" smtClean="0">
                <a:effectLst>
                  <a:outerShdw blurRad="38100" dist="38100" dir="2700000" algn="tl">
                    <a:srgbClr val="000000">
                      <a:alpha val="43137"/>
                    </a:srgbClr>
                  </a:outerShdw>
                </a:effectLst>
              </a:rPr>
              <a:t>Subsidiarisation</a:t>
            </a:r>
            <a:r>
              <a:rPr lang="en-US" sz="2300" i="1" dirty="0" smtClean="0">
                <a:effectLst>
                  <a:outerShdw blurRad="38100" dist="38100" dir="2700000" algn="tl">
                    <a:srgbClr val="000000">
                      <a:alpha val="43137"/>
                    </a:srgbClr>
                  </a:outerShdw>
                </a:effectLst>
              </a:rPr>
              <a:t> </a:t>
            </a:r>
          </a:p>
          <a:p>
            <a:r>
              <a:rPr lang="en-US" sz="2300" dirty="0" smtClean="0">
                <a:effectLst>
                  <a:outerShdw blurRad="38100" dist="38100" dir="2700000" algn="tl">
                    <a:srgbClr val="000000">
                      <a:alpha val="43137"/>
                    </a:srgbClr>
                  </a:outerShdw>
                </a:effectLst>
              </a:rPr>
              <a:t>1980s – 21</a:t>
            </a:r>
            <a:r>
              <a:rPr lang="en-US" sz="2300" baseline="30000" dirty="0" smtClean="0">
                <a:effectLst>
                  <a:outerShdw blurRad="38100" dist="38100" dir="2700000" algn="tl">
                    <a:srgbClr val="000000">
                      <a:alpha val="43137"/>
                    </a:srgbClr>
                  </a:outerShdw>
                </a:effectLst>
              </a:rPr>
              <a:t>st</a:t>
            </a:r>
            <a:r>
              <a:rPr lang="en-US" sz="2300" dirty="0" smtClean="0">
                <a:effectLst>
                  <a:outerShdw blurRad="38100" dist="38100" dir="2700000" algn="tl">
                    <a:srgbClr val="000000">
                      <a:alpha val="43137"/>
                    </a:srgbClr>
                  </a:outerShdw>
                </a:effectLst>
              </a:rPr>
              <a:t> cent.: </a:t>
            </a:r>
            <a:r>
              <a:rPr lang="en-US" sz="2300" dirty="0" err="1" smtClean="0">
                <a:effectLst>
                  <a:outerShdw blurRad="38100" dist="38100" dir="2700000" algn="tl">
                    <a:srgbClr val="000000">
                      <a:alpha val="43137"/>
                    </a:srgbClr>
                  </a:outerShdw>
                </a:effectLst>
              </a:rPr>
              <a:t>Financialised</a:t>
            </a:r>
            <a:r>
              <a:rPr lang="en-US" sz="2300" dirty="0" smtClean="0">
                <a:effectLst>
                  <a:outerShdw blurRad="38100" dist="38100" dir="2700000" algn="tl">
                    <a:srgbClr val="000000">
                      <a:alpha val="43137"/>
                    </a:srgbClr>
                  </a:outerShdw>
                </a:effectLst>
              </a:rPr>
              <a:t> &amp; commodified </a:t>
            </a:r>
            <a:r>
              <a:rPr lang="en-US" sz="2300" dirty="0">
                <a:effectLst>
                  <a:outerShdw blurRad="38100" dist="38100" dir="2700000" algn="tl">
                    <a:srgbClr val="000000">
                      <a:alpha val="43137"/>
                    </a:srgbClr>
                  </a:outerShdw>
                </a:effectLst>
              </a:rPr>
              <a:t>corporation </a:t>
            </a:r>
            <a:r>
              <a:rPr lang="en-US" sz="2300" dirty="0" smtClean="0">
                <a:effectLst>
                  <a:outerShdw blurRad="38100" dist="38100" dir="2700000" algn="tl">
                    <a:srgbClr val="000000">
                      <a:alpha val="43137"/>
                    </a:srgbClr>
                  </a:outerShdw>
                </a:effectLst>
              </a:rPr>
              <a:t>– </a:t>
            </a:r>
            <a:r>
              <a:rPr lang="en-US" sz="2300" b="1" dirty="0" smtClean="0">
                <a:solidFill>
                  <a:srgbClr val="0070C0"/>
                </a:solidFill>
                <a:effectLst>
                  <a:outerShdw blurRad="38100" dist="38100" dir="2700000" algn="tl">
                    <a:srgbClr val="000000">
                      <a:alpha val="43137"/>
                    </a:srgbClr>
                  </a:outerShdw>
                </a:effectLst>
              </a:rPr>
              <a:t>STILL</a:t>
            </a:r>
            <a:r>
              <a:rPr lang="en-US" sz="2300" dirty="0" smtClean="0">
                <a:solidFill>
                  <a:srgbClr val="0070C0"/>
                </a:solidFill>
                <a:effectLst>
                  <a:outerShdw blurRad="38100" dist="38100" dir="2700000" algn="tl">
                    <a:srgbClr val="000000">
                      <a:alpha val="43137"/>
                    </a:srgbClr>
                  </a:outerShdw>
                </a:effectLst>
              </a:rPr>
              <a:t> </a:t>
            </a:r>
            <a:r>
              <a:rPr lang="en-US" sz="2300" b="1" dirty="0" smtClean="0">
                <a:solidFill>
                  <a:srgbClr val="0070C0"/>
                </a:solidFill>
                <a:effectLst>
                  <a:outerShdw blurRad="38100" dist="38100" dir="2700000" algn="tl">
                    <a:srgbClr val="000000">
                      <a:alpha val="43137"/>
                    </a:srgbClr>
                  </a:outerShdw>
                </a:effectLst>
              </a:rPr>
              <a:t>Corporate</a:t>
            </a:r>
            <a:r>
              <a:rPr lang="en-US" sz="2300" b="1" dirty="0" smtClean="0">
                <a:solidFill>
                  <a:srgbClr val="FF0000"/>
                </a:solidFill>
                <a:effectLst>
                  <a:outerShdw blurRad="38100" dist="38100" dir="2700000" algn="tl">
                    <a:srgbClr val="000000">
                      <a:alpha val="43137"/>
                    </a:srgbClr>
                  </a:outerShdw>
                </a:effectLst>
              </a:rPr>
              <a:t> </a:t>
            </a:r>
            <a:r>
              <a:rPr lang="en-US" sz="2300" b="1" dirty="0">
                <a:solidFill>
                  <a:srgbClr val="0070C0"/>
                </a:solidFill>
                <a:effectLst>
                  <a:outerShdw blurRad="38100" dist="38100" dir="2700000" algn="tl">
                    <a:srgbClr val="000000">
                      <a:alpha val="43137"/>
                    </a:srgbClr>
                  </a:outerShdw>
                </a:effectLst>
              </a:rPr>
              <a:t>Bureaucracy</a:t>
            </a:r>
            <a:endParaRPr lang="en-US" sz="2300" dirty="0">
              <a:solidFill>
                <a:srgbClr val="0070C0"/>
              </a:solidFill>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pPr marL="457200" indent="-457200" algn="just">
              <a:buAutoNum type="arabicPeriod"/>
            </a:pPr>
            <a:r>
              <a:rPr lang="en-GB" sz="2400" i="1" dirty="0" smtClean="0">
                <a:solidFill>
                  <a:srgbClr val="FF0000"/>
                </a:solidFill>
                <a:effectLst>
                  <a:outerShdw blurRad="38100" dist="38100" dir="2700000" algn="tl">
                    <a:srgbClr val="000000">
                      <a:alpha val="43137"/>
                    </a:srgbClr>
                  </a:outerShdw>
                </a:effectLst>
              </a:rPr>
              <a:t>The Corporation and its goals are (re)conceptualised by social-historical context </a:t>
            </a:r>
          </a:p>
          <a:p>
            <a:pPr algn="just"/>
            <a:r>
              <a:rPr lang="en-GB" sz="2400" i="1" dirty="0">
                <a:solidFill>
                  <a:srgbClr val="FF0000"/>
                </a:solidFill>
                <a:effectLst>
                  <a:outerShdw blurRad="38100" dist="38100" dir="2700000" algn="tl">
                    <a:srgbClr val="000000">
                      <a:alpha val="43137"/>
                    </a:srgbClr>
                  </a:outerShdw>
                </a:effectLst>
              </a:rPr>
              <a:t> </a:t>
            </a:r>
            <a:r>
              <a:rPr lang="en-GB" sz="2400" i="1" dirty="0" smtClean="0">
                <a:solidFill>
                  <a:srgbClr val="FF0000"/>
                </a:solidFill>
                <a:effectLst>
                  <a:outerShdw blurRad="38100" dist="38100" dir="2700000" algn="tl">
                    <a:srgbClr val="000000">
                      <a:alpha val="43137"/>
                    </a:srgbClr>
                  </a:outerShdw>
                </a:effectLst>
              </a:rPr>
              <a:t>     (Paddy is partly correct)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9" y="113484"/>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97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2487" y="481913"/>
            <a:ext cx="11207577" cy="6063198"/>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Bureaucratic Corporation &amp; Infinite Wealth Accumulation</a:t>
            </a:r>
          </a:p>
          <a:p>
            <a:endParaRPr lang="en-US" sz="2400" dirty="0" smtClean="0">
              <a:effectLst>
                <a:outerShdw blurRad="38100" dist="38100" dir="2700000" algn="tl">
                  <a:srgbClr val="000000">
                    <a:alpha val="43137"/>
                  </a:srgbClr>
                </a:outerShdw>
              </a:effectLst>
            </a:endParaRPr>
          </a:p>
          <a:p>
            <a:r>
              <a:rPr lang="en-US" sz="2800" b="1" dirty="0" smtClean="0">
                <a:effectLst>
                  <a:outerShdw blurRad="38100" dist="38100" dir="2700000" algn="tl">
                    <a:srgbClr val="000000">
                      <a:alpha val="43137"/>
                    </a:srgbClr>
                  </a:outerShdw>
                </a:effectLst>
              </a:rPr>
              <a:t>Primary Goals of Corporate Bureaucracy within Capitalism</a:t>
            </a:r>
          </a:p>
          <a:p>
            <a:endParaRPr lang="en-US" sz="2400" dirty="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	Managerialism </a:t>
            </a:r>
            <a:r>
              <a:rPr lang="en-US" sz="2400" dirty="0">
                <a:effectLst>
                  <a:outerShdw blurRad="38100" dist="38100" dir="2700000" algn="tl">
                    <a:srgbClr val="000000">
                      <a:alpha val="43137"/>
                    </a:srgbClr>
                  </a:outerShdw>
                </a:effectLst>
              </a:rPr>
              <a:t>: </a:t>
            </a:r>
            <a:r>
              <a:rPr lang="en-US" sz="2400" dirty="0" smtClean="0">
                <a:solidFill>
                  <a:srgbClr val="0070C0"/>
                </a:solidFill>
                <a:effectLst>
                  <a:outerShdw blurRad="38100" dist="38100" dir="2700000" algn="tl">
                    <a:srgbClr val="000000">
                      <a:alpha val="43137"/>
                    </a:srgbClr>
                  </a:outerShdw>
                </a:effectLst>
              </a:rPr>
              <a:t>Growth in scale &amp; scope (Sales Revenue)</a:t>
            </a:r>
          </a:p>
          <a:p>
            <a:endParaRPr lang="en-US" sz="2400" dirty="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	Financialized Managerialism: </a:t>
            </a:r>
            <a:r>
              <a:rPr lang="en-US" sz="2400" dirty="0" smtClean="0">
                <a:solidFill>
                  <a:srgbClr val="0070C0"/>
                </a:solidFill>
                <a:effectLst>
                  <a:outerShdw blurRad="38100" dist="38100" dir="2700000" algn="tl">
                    <a:srgbClr val="000000">
                      <a:alpha val="43137"/>
                    </a:srgbClr>
                  </a:outerShdw>
                </a:effectLst>
              </a:rPr>
              <a:t>Growth &amp;</a:t>
            </a:r>
            <a:r>
              <a:rPr lang="en-US" sz="2400" dirty="0" smtClean="0">
                <a:effectLst>
                  <a:outerShdw blurRad="38100" dist="38100" dir="2700000" algn="tl">
                    <a:srgbClr val="000000">
                      <a:alpha val="43137"/>
                    </a:srgbClr>
                  </a:outerShdw>
                </a:effectLst>
              </a:rPr>
              <a:t> </a:t>
            </a:r>
            <a:r>
              <a:rPr lang="en-US" sz="2400" dirty="0" smtClean="0">
                <a:solidFill>
                  <a:srgbClr val="0070C0"/>
                </a:solidFill>
                <a:effectLst>
                  <a:outerShdw blurRad="38100" dist="38100" dir="2700000" algn="tl">
                    <a:srgbClr val="000000">
                      <a:alpha val="43137"/>
                    </a:srgbClr>
                  </a:outerShdw>
                </a:effectLst>
              </a:rPr>
              <a:t>Asset-Price Speculation (Growth vs Profit)</a:t>
            </a:r>
            <a:endParaRPr lang="en-US" sz="2400" dirty="0" smtClean="0">
              <a:effectLst>
                <a:outerShdw blurRad="38100" dist="38100" dir="2700000" algn="tl">
                  <a:srgbClr val="000000">
                    <a:alpha val="43137"/>
                  </a:srgbClr>
                </a:outerShdw>
              </a:effectLst>
            </a:endParaRPr>
          </a:p>
          <a:p>
            <a:r>
              <a:rPr lang="en-US" sz="3200" b="1" dirty="0" smtClean="0">
                <a:solidFill>
                  <a:srgbClr val="0070C0"/>
                </a:solidFill>
                <a:effectLst>
                  <a:outerShdw blurRad="38100" dist="38100" dir="2700000" algn="tl">
                    <a:srgbClr val="000000">
                      <a:alpha val="43137"/>
                    </a:srgbClr>
                  </a:outerShdw>
                </a:effectLst>
              </a:rPr>
              <a:t>			</a:t>
            </a:r>
          </a:p>
          <a:p>
            <a:endParaRPr lang="en-US" sz="2400" i="1" dirty="0" smtClean="0">
              <a:solidFill>
                <a:srgbClr val="C00000"/>
              </a:solidFill>
              <a:effectLst>
                <a:outerShdw blurRad="38100" dist="38100" dir="2700000" algn="tl">
                  <a:srgbClr val="000000">
                    <a:alpha val="43137"/>
                  </a:srgbClr>
                </a:outerShdw>
              </a:effectLst>
            </a:endParaRPr>
          </a:p>
          <a:p>
            <a:r>
              <a:rPr lang="en-US" sz="2400" i="1" dirty="0" smtClean="0">
                <a:solidFill>
                  <a:srgbClr val="FF0000"/>
                </a:solidFill>
                <a:effectLst>
                  <a:outerShdw blurRad="38100" dist="38100" dir="2700000" algn="tl">
                    <a:srgbClr val="000000">
                      <a:alpha val="43137"/>
                    </a:srgbClr>
                  </a:outerShdw>
                </a:effectLst>
              </a:rPr>
              <a:t>2. Within capitalism the corporate goal has been aligned with infinite wealth accumulation </a:t>
            </a:r>
          </a:p>
          <a:p>
            <a:endParaRPr lang="en-US" sz="2400" i="1" dirty="0">
              <a:solidFill>
                <a:srgbClr val="C00000"/>
              </a:solidFill>
              <a:effectLst>
                <a:outerShdw blurRad="38100" dist="38100" dir="2700000" algn="tl">
                  <a:srgbClr val="000000">
                    <a:alpha val="43137"/>
                  </a:srgbClr>
                </a:outerShdw>
              </a:effectLst>
            </a:endParaRPr>
          </a:p>
          <a:p>
            <a:endParaRPr lang="en-US" sz="2400" b="1" i="1" dirty="0" smtClean="0">
              <a:effectLst>
                <a:outerShdw blurRad="38100" dist="38100" dir="2700000" algn="tl">
                  <a:srgbClr val="000000">
                    <a:alpha val="43137"/>
                  </a:srgbClr>
                </a:outerShdw>
              </a:effectLst>
            </a:endParaRPr>
          </a:p>
          <a:p>
            <a:r>
              <a:rPr lang="en-US" sz="2800" b="1" i="1" dirty="0" smtClean="0">
                <a:effectLst>
                  <a:outerShdw blurRad="38100" dist="38100" dir="2700000" algn="tl">
                    <a:srgbClr val="000000">
                      <a:alpha val="43137"/>
                    </a:srgbClr>
                  </a:outerShdw>
                </a:effectLst>
              </a:rPr>
              <a:t>Causal link between managerialism and infinite accumulation? </a:t>
            </a:r>
            <a:endParaRPr lang="en-US" sz="2800" b="1" i="1" dirty="0">
              <a:effectLst>
                <a:outerShdw blurRad="38100" dist="38100" dir="2700000" algn="tl">
                  <a:srgbClr val="000000">
                    <a:alpha val="43137"/>
                  </a:srgbClr>
                </a:outerShdw>
              </a:effectLst>
            </a:endParaRPr>
          </a:p>
          <a:p>
            <a:endParaRPr lang="en-US" sz="2400" i="1" dirty="0" smtClean="0">
              <a:solidFill>
                <a:srgbClr val="C00000"/>
              </a:solidFill>
              <a:effectLst>
                <a:outerShdw blurRad="38100" dist="38100" dir="2700000" algn="tl">
                  <a:srgbClr val="000000">
                    <a:alpha val="43137"/>
                  </a:srgbClr>
                </a:outerShdw>
              </a:effectLst>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5" y="113486"/>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5163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849" y="432155"/>
            <a:ext cx="11920151" cy="6524863"/>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Bureaucratic Corporation &amp; Infinite Wealth Accumulation</a:t>
            </a:r>
          </a:p>
          <a:p>
            <a:endParaRPr lang="en-US" sz="1200" dirty="0" smtClean="0">
              <a:effectLst>
                <a:outerShdw blurRad="38100" dist="38100" dir="2700000" algn="tl">
                  <a:srgbClr val="000000">
                    <a:alpha val="43137"/>
                  </a:srgbClr>
                </a:outerShdw>
              </a:effectLst>
            </a:endParaRPr>
          </a:p>
          <a:p>
            <a:r>
              <a:rPr lang="en-US" sz="2400" b="1" dirty="0" smtClean="0">
                <a:solidFill>
                  <a:srgbClr val="002060"/>
                </a:solidFill>
                <a:effectLst>
                  <a:outerShdw blurRad="38100" dist="38100" dir="2700000" algn="tl">
                    <a:srgbClr val="000000">
                      <a:alpha val="43137"/>
                    </a:srgbClr>
                  </a:outerShdw>
                </a:effectLst>
              </a:rPr>
              <a:t>Max Weber, </a:t>
            </a:r>
            <a:r>
              <a:rPr lang="en-US" sz="2400" b="1" i="1" dirty="0" smtClean="0">
                <a:solidFill>
                  <a:srgbClr val="002060"/>
                </a:solidFill>
                <a:effectLst>
                  <a:outerShdw blurRad="38100" dist="38100" dir="2700000" algn="tl">
                    <a:srgbClr val="000000">
                      <a:alpha val="43137"/>
                    </a:srgbClr>
                  </a:outerShdw>
                </a:effectLst>
              </a:rPr>
              <a:t>The Protestant Ethic and the Spirit of Capitalism (1905)</a:t>
            </a:r>
            <a:endParaRPr lang="en-US" sz="2400" b="1" dirty="0" smtClean="0">
              <a:solidFill>
                <a:srgbClr val="002060"/>
              </a:solidFill>
              <a:effectLst>
                <a:outerShdw blurRad="38100" dist="38100" dir="2700000" algn="tl">
                  <a:srgbClr val="000000">
                    <a:alpha val="43137"/>
                  </a:srgbClr>
                </a:outerShdw>
              </a:effectLst>
            </a:endParaRPr>
          </a:p>
          <a:p>
            <a:endParaRPr lang="en-US" sz="400" dirty="0" smtClean="0">
              <a:effectLst>
                <a:outerShdw blurRad="38100" dist="38100" dir="2700000" algn="tl">
                  <a:srgbClr val="000000">
                    <a:alpha val="43137"/>
                  </a:srgbClr>
                </a:outerShdw>
              </a:effectLst>
            </a:endParaRPr>
          </a:p>
          <a:p>
            <a:r>
              <a:rPr lang="en-GB" sz="2200" dirty="0" smtClean="0">
                <a:effectLst>
                  <a:outerShdw blurRad="38100" dist="38100" dir="2700000" algn="tl">
                    <a:srgbClr val="000000">
                      <a:alpha val="43137"/>
                    </a:srgbClr>
                  </a:outerShdw>
                </a:effectLst>
              </a:rPr>
              <a:t>[…] the </a:t>
            </a:r>
            <a:r>
              <a:rPr lang="en-GB" sz="2200" dirty="0">
                <a:effectLst>
                  <a:outerShdw blurRad="38100" dist="38100" dir="2700000" algn="tl">
                    <a:srgbClr val="000000">
                      <a:alpha val="43137"/>
                    </a:srgbClr>
                  </a:outerShdw>
                </a:effectLst>
              </a:rPr>
              <a:t>earning of more and more </a:t>
            </a:r>
            <a:r>
              <a:rPr lang="en-GB" sz="2200" dirty="0" smtClean="0">
                <a:effectLst>
                  <a:outerShdw blurRad="38100" dist="38100" dir="2700000" algn="tl">
                    <a:srgbClr val="000000">
                      <a:alpha val="43137"/>
                    </a:srgbClr>
                  </a:outerShdw>
                </a:effectLst>
              </a:rPr>
              <a:t>money […] </a:t>
            </a:r>
            <a:r>
              <a:rPr lang="en-GB" sz="2200" dirty="0">
                <a:effectLst>
                  <a:outerShdw blurRad="38100" dist="38100" dir="2700000" algn="tl">
                    <a:srgbClr val="000000">
                      <a:alpha val="43137"/>
                    </a:srgbClr>
                  </a:outerShdw>
                </a:effectLst>
              </a:rPr>
              <a:t>is thought of so purely </a:t>
            </a:r>
            <a:r>
              <a:rPr lang="en-GB" sz="2200" b="1" i="1" dirty="0">
                <a:effectLst>
                  <a:outerShdw blurRad="38100" dist="38100" dir="2700000" algn="tl">
                    <a:srgbClr val="000000">
                      <a:alpha val="43137"/>
                    </a:srgbClr>
                  </a:outerShdw>
                </a:effectLst>
              </a:rPr>
              <a:t>as an end in itself</a:t>
            </a:r>
            <a:r>
              <a:rPr lang="en-GB" sz="2200" dirty="0">
                <a:effectLst>
                  <a:outerShdw blurRad="38100" dist="38100" dir="2700000" algn="tl">
                    <a:srgbClr val="000000">
                      <a:alpha val="43137"/>
                    </a:srgbClr>
                  </a:outerShdw>
                </a:effectLst>
              </a:rPr>
              <a:t>, that from the point of view of the happiness of, or utility to, the single individual, it </a:t>
            </a:r>
            <a:r>
              <a:rPr lang="en-GB" sz="2200" b="1" i="1" dirty="0">
                <a:effectLst>
                  <a:outerShdw blurRad="38100" dist="38100" dir="2700000" algn="tl">
                    <a:srgbClr val="000000">
                      <a:alpha val="43137"/>
                    </a:srgbClr>
                  </a:outerShdw>
                </a:effectLst>
              </a:rPr>
              <a:t>appears</a:t>
            </a:r>
            <a:r>
              <a:rPr lang="en-GB" sz="2200" dirty="0">
                <a:effectLst>
                  <a:outerShdw blurRad="38100" dist="38100" dir="2700000" algn="tl">
                    <a:srgbClr val="000000">
                      <a:alpha val="43137"/>
                    </a:srgbClr>
                  </a:outerShdw>
                </a:effectLst>
              </a:rPr>
              <a:t> entirely </a:t>
            </a:r>
            <a:r>
              <a:rPr lang="en-GB" sz="2200" b="1" i="1" dirty="0">
                <a:effectLst>
                  <a:outerShdw blurRad="38100" dist="38100" dir="2700000" algn="tl">
                    <a:srgbClr val="000000">
                      <a:alpha val="43137"/>
                    </a:srgbClr>
                  </a:outerShdw>
                </a:effectLst>
              </a:rPr>
              <a:t>transcendental</a:t>
            </a:r>
            <a:r>
              <a:rPr lang="en-GB" sz="2200" dirty="0">
                <a:effectLst>
                  <a:outerShdw blurRad="38100" dist="38100" dir="2700000" algn="tl">
                    <a:srgbClr val="000000">
                      <a:alpha val="43137"/>
                    </a:srgbClr>
                  </a:outerShdw>
                </a:effectLst>
              </a:rPr>
              <a:t> and absolutely </a:t>
            </a:r>
            <a:r>
              <a:rPr lang="en-GB" sz="2200" b="1" i="1" dirty="0">
                <a:effectLst>
                  <a:outerShdw blurRad="38100" dist="38100" dir="2700000" algn="tl">
                    <a:srgbClr val="000000">
                      <a:alpha val="43137"/>
                    </a:srgbClr>
                  </a:outerShdw>
                </a:effectLst>
              </a:rPr>
              <a:t>irrational</a:t>
            </a:r>
            <a:r>
              <a:rPr lang="en-GB" sz="2200" dirty="0">
                <a:effectLst>
                  <a:outerShdw blurRad="38100" dist="38100" dir="2700000" algn="tl">
                    <a:srgbClr val="000000">
                      <a:alpha val="43137"/>
                    </a:srgbClr>
                  </a:outerShdw>
                </a:effectLst>
              </a:rPr>
              <a:t>. Man is dominated by the making of money, by acquisition as the ultimate purpose of his life. Economic acquisition is no longer subordinated to man as the means for the satisfaction of his material needs. </a:t>
            </a:r>
            <a:r>
              <a:rPr lang="en-GB" sz="2200" b="1" u="sng" dirty="0">
                <a:effectLst>
                  <a:outerShdw blurRad="38100" dist="38100" dir="2700000" algn="tl">
                    <a:srgbClr val="000000">
                      <a:alpha val="43137"/>
                    </a:srgbClr>
                  </a:outerShdw>
                </a:effectLst>
              </a:rPr>
              <a:t>This reversal of what we should call the natural relationship</a:t>
            </a:r>
            <a:r>
              <a:rPr lang="en-GB" sz="2200" dirty="0">
                <a:effectLst>
                  <a:outerShdw blurRad="38100" dist="38100" dir="2700000" algn="tl">
                    <a:srgbClr val="000000">
                      <a:alpha val="43137"/>
                    </a:srgbClr>
                  </a:outerShdw>
                </a:effectLst>
              </a:rPr>
              <a:t>, so irrational from a naïve point of view, is evidently as definitely a leading principle of capitalism as it is foreign to all peoples not under capitalistic influence. </a:t>
            </a:r>
          </a:p>
          <a:p>
            <a:r>
              <a:rPr lang="en-GB" sz="2200" dirty="0">
                <a:effectLst>
                  <a:outerShdw blurRad="38100" dist="38100" dir="2700000" algn="tl">
                    <a:srgbClr val="000000">
                      <a:alpha val="43137"/>
                    </a:srgbClr>
                  </a:outerShdw>
                </a:effectLst>
              </a:rPr>
              <a:t>[…]</a:t>
            </a:r>
          </a:p>
          <a:p>
            <a:r>
              <a:rPr lang="en-GB" sz="2200" dirty="0">
                <a:effectLst>
                  <a:outerShdw blurRad="38100" dist="38100" dir="2700000" algn="tl">
                    <a:srgbClr val="000000">
                      <a:alpha val="43137"/>
                    </a:srgbClr>
                  </a:outerShdw>
                </a:effectLst>
              </a:rPr>
              <a:t>But capitalism is identical with the pursuit of profit, and </a:t>
            </a:r>
            <a:r>
              <a:rPr lang="en-GB" sz="2200" b="1" i="1" dirty="0">
                <a:effectLst>
                  <a:outerShdw blurRad="38100" dist="38100" dir="2700000" algn="tl">
                    <a:srgbClr val="000000">
                      <a:alpha val="43137"/>
                    </a:srgbClr>
                  </a:outerShdw>
                </a:effectLst>
              </a:rPr>
              <a:t>forever renewed profit</a:t>
            </a:r>
            <a:r>
              <a:rPr lang="en-GB" sz="2200" dirty="0">
                <a:effectLst>
                  <a:outerShdw blurRad="38100" dist="38100" dir="2700000" algn="tl">
                    <a:srgbClr val="000000">
                      <a:alpha val="43137"/>
                    </a:srgbClr>
                  </a:outerShdw>
                </a:effectLst>
              </a:rPr>
              <a:t>, by means of continuous, rational, capitalistic enterprise in a wholly capitalistic order of society. For it must be so: an individual capitalistic enterprise which did not take advantage of its opportunities for profitmaking would be doomed to extinction.” </a:t>
            </a:r>
            <a:r>
              <a:rPr lang="en-GB" sz="2200" dirty="0" smtClean="0">
                <a:effectLst>
                  <a:outerShdw blurRad="38100" dist="38100" dir="2700000" algn="tl">
                    <a:srgbClr val="000000">
                      <a:alpha val="43137"/>
                    </a:srgbClr>
                  </a:outerShdw>
                </a:effectLst>
              </a:rPr>
              <a:t> [emphasis added]</a:t>
            </a:r>
          </a:p>
          <a:p>
            <a:endParaRPr lang="en-GB" b="1" dirty="0">
              <a:effectLst>
                <a:outerShdw blurRad="38100" dist="38100" dir="2700000" algn="tl">
                  <a:srgbClr val="000000">
                    <a:alpha val="43137"/>
                  </a:srgbClr>
                </a:outerShdw>
              </a:effectLst>
            </a:endParaRPr>
          </a:p>
          <a:p>
            <a:r>
              <a:rPr lang="en-GB" sz="2800" b="1" dirty="0" smtClean="0">
                <a:solidFill>
                  <a:srgbClr val="FF0000"/>
                </a:solidFill>
                <a:effectLst>
                  <a:outerShdw blurRad="38100" dist="38100" dir="2700000" algn="tl">
                    <a:srgbClr val="000000">
                      <a:alpha val="43137"/>
                    </a:srgbClr>
                  </a:outerShdw>
                </a:effectLst>
              </a:rPr>
              <a:t>‘Disenchantment’ and the prevalence of instrumental (economic) ‘rationality’</a:t>
            </a:r>
          </a:p>
          <a:p>
            <a:r>
              <a:rPr lang="en-GB" sz="2400" dirty="0" smtClean="0">
                <a:effectLst>
                  <a:outerShdw blurRad="38100" dist="38100" dir="2700000" algn="tl">
                    <a:srgbClr val="000000">
                      <a:alpha val="43137"/>
                    </a:srgbClr>
                  </a:outerShdw>
                </a:effectLst>
              </a:rPr>
              <a:t>e.g. slave labour is efficient…</a:t>
            </a:r>
            <a:endParaRPr lang="el-GR" sz="2800" dirty="0">
              <a:effectLst>
                <a:outerShdw blurRad="38100" dist="38100" dir="2700000" algn="tl">
                  <a:srgbClr val="000000">
                    <a:alpha val="43137"/>
                  </a:srgbClr>
                </a:outerShdw>
              </a:effectLst>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7" y="113483"/>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33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414" y="506297"/>
            <a:ext cx="11722444" cy="5386090"/>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The </a:t>
            </a:r>
            <a:r>
              <a:rPr lang="en-US" sz="3200" b="1" u="sng" dirty="0" smtClean="0">
                <a:solidFill>
                  <a:schemeClr val="accent6">
                    <a:lumMod val="50000"/>
                  </a:schemeClr>
                </a:solidFill>
                <a:effectLst>
                  <a:outerShdw blurRad="38100" dist="38100" dir="2700000" algn="tl">
                    <a:srgbClr val="000000">
                      <a:alpha val="43137"/>
                    </a:srgbClr>
                  </a:outerShdw>
                </a:effectLst>
              </a:rPr>
              <a:t>Stable</a:t>
            </a:r>
            <a:r>
              <a:rPr lang="en-US" sz="3200" b="1" dirty="0" smtClean="0">
                <a:solidFill>
                  <a:schemeClr val="accent6">
                    <a:lumMod val="50000"/>
                  </a:schemeClr>
                </a:solidFill>
                <a:effectLst>
                  <a:outerShdw blurRad="38100" dist="38100" dir="2700000" algn="tl">
                    <a:srgbClr val="000000">
                      <a:alpha val="43137"/>
                    </a:srgbClr>
                  </a:outerShdw>
                </a:effectLst>
              </a:rPr>
              <a:t> “Anatomy of Corporate Law” &amp; the Spirit of Capitalism</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Corporate personality</a:t>
            </a:r>
          </a:p>
          <a:p>
            <a:endParaRPr lang="en-US" sz="2400" dirty="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Limited liability</a:t>
            </a:r>
          </a:p>
          <a:p>
            <a:endParaRPr lang="en-US" sz="2400" dirty="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Directors’ Duties &amp; Governance Structure</a:t>
            </a:r>
          </a:p>
          <a:p>
            <a:endParaRPr lang="en-US" sz="2400" dirty="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Share as a transferable instrument</a:t>
            </a:r>
          </a:p>
          <a:p>
            <a:endParaRPr lang="en-US" sz="2400" dirty="0">
              <a:effectLst>
                <a:outerShdw blurRad="38100" dist="38100" dir="2700000" algn="tl">
                  <a:srgbClr val="000000">
                    <a:alpha val="43137"/>
                  </a:srgbClr>
                </a:outerShdw>
              </a:effectLst>
            </a:endParaRPr>
          </a:p>
          <a:p>
            <a:endParaRPr lang="en-US" sz="2400" dirty="0" smtClean="0">
              <a:solidFill>
                <a:srgbClr val="FF0000"/>
              </a:solidFill>
              <a:effectLst>
                <a:outerShdw blurRad="38100" dist="38100" dir="2700000" algn="tl">
                  <a:srgbClr val="000000">
                    <a:alpha val="43137"/>
                  </a:srgbClr>
                </a:outerShdw>
              </a:effectLst>
            </a:endParaRPr>
          </a:p>
          <a:p>
            <a:pPr marL="457200" indent="-457200">
              <a:buAutoNum type="arabicPeriod"/>
            </a:pPr>
            <a:r>
              <a:rPr lang="en-US" sz="2400" i="1" dirty="0" smtClean="0">
                <a:solidFill>
                  <a:srgbClr val="FF0000"/>
                </a:solidFill>
                <a:effectLst>
                  <a:outerShdw blurRad="38100" dist="38100" dir="2700000" algn="tl">
                    <a:srgbClr val="000000">
                      <a:alpha val="43137"/>
                    </a:srgbClr>
                  </a:outerShdw>
                </a:effectLst>
              </a:rPr>
              <a:t>(</a:t>
            </a:r>
            <a:r>
              <a:rPr lang="en-US" sz="2400" i="1" dirty="0" err="1" smtClean="0">
                <a:solidFill>
                  <a:srgbClr val="FF0000"/>
                </a:solidFill>
                <a:effectLst>
                  <a:outerShdw blurRad="38100" dist="38100" dir="2700000" algn="tl">
                    <a:srgbClr val="000000">
                      <a:alpha val="43137"/>
                    </a:srgbClr>
                  </a:outerShdw>
                </a:effectLst>
              </a:rPr>
              <a:t>Privatised</a:t>
            </a:r>
            <a:r>
              <a:rPr lang="en-US" sz="2400" i="1" dirty="0" smtClean="0">
                <a:solidFill>
                  <a:srgbClr val="FF0000"/>
                </a:solidFill>
                <a:effectLst>
                  <a:outerShdw blurRad="38100" dist="38100" dir="2700000" algn="tl">
                    <a:srgbClr val="000000">
                      <a:alpha val="43137"/>
                    </a:srgbClr>
                  </a:outerShdw>
                </a:effectLst>
              </a:rPr>
              <a:t>) Corporate Law’s fit with infinite wealth accumulation</a:t>
            </a:r>
          </a:p>
          <a:p>
            <a:endParaRPr lang="en-US" sz="2400" i="1" dirty="0" smtClean="0">
              <a:solidFill>
                <a:srgbClr val="FF0000"/>
              </a:solidFill>
              <a:effectLst>
                <a:outerShdw blurRad="38100" dist="38100" dir="2700000" algn="tl">
                  <a:srgbClr val="000000">
                    <a:alpha val="43137"/>
                  </a:srgbClr>
                </a:outerShdw>
              </a:effectLst>
            </a:endParaRPr>
          </a:p>
          <a:p>
            <a:r>
              <a:rPr lang="en-US" sz="2400" i="1" dirty="0" smtClean="0">
                <a:solidFill>
                  <a:srgbClr val="FF0000"/>
                </a:solidFill>
                <a:effectLst>
                  <a:outerShdw blurRad="38100" dist="38100" dir="2700000" algn="tl">
                    <a:srgbClr val="000000">
                      <a:alpha val="43137"/>
                    </a:srgbClr>
                  </a:outerShdw>
                </a:effectLst>
              </a:rPr>
              <a:t>2.  Key factor/</a:t>
            </a:r>
            <a:r>
              <a:rPr lang="en-US" sz="2400" i="1" dirty="0" err="1" smtClean="0">
                <a:solidFill>
                  <a:srgbClr val="FF0000"/>
                </a:solidFill>
                <a:effectLst>
                  <a:outerShdw blurRad="38100" dist="38100" dir="2700000" algn="tl">
                    <a:srgbClr val="000000">
                      <a:alpha val="43137"/>
                    </a:srgbClr>
                  </a:outerShdw>
                </a:effectLst>
              </a:rPr>
              <a:t>organisational</a:t>
            </a:r>
            <a:r>
              <a:rPr lang="en-US" sz="2400" i="1" dirty="0" smtClean="0">
                <a:solidFill>
                  <a:srgbClr val="FF0000"/>
                </a:solidFill>
                <a:effectLst>
                  <a:outerShdw blurRad="38100" dist="38100" dir="2700000" algn="tl">
                    <a:srgbClr val="000000">
                      <a:alpha val="43137"/>
                    </a:srgbClr>
                  </a:outerShdw>
                </a:effectLst>
              </a:rPr>
              <a:t> tool for the </a:t>
            </a:r>
            <a:r>
              <a:rPr lang="en-US" sz="2400" i="1" dirty="0">
                <a:solidFill>
                  <a:srgbClr val="FF0000"/>
                </a:solidFill>
                <a:effectLst>
                  <a:outerShdw blurRad="38100" dist="38100" dir="2700000" algn="tl">
                    <a:srgbClr val="000000">
                      <a:alpha val="43137"/>
                    </a:srgbClr>
                  </a:outerShdw>
                </a:effectLst>
              </a:rPr>
              <a:t>emergence of </a:t>
            </a:r>
            <a:r>
              <a:rPr lang="en-US" sz="2400" i="1" dirty="0" smtClean="0">
                <a:solidFill>
                  <a:srgbClr val="FF0000"/>
                </a:solidFill>
                <a:effectLst>
                  <a:outerShdw blurRad="38100" dist="38100" dir="2700000" algn="tl">
                    <a:srgbClr val="000000">
                      <a:alpha val="43137"/>
                    </a:srgbClr>
                  </a:outerShdw>
                </a:effectLst>
              </a:rPr>
              <a:t>bureaucratic capitalism</a:t>
            </a:r>
            <a:endParaRPr lang="el-GR" sz="2400" b="1" dirty="0">
              <a:solidFill>
                <a:srgbClr val="FF0000"/>
              </a:solidFill>
              <a:effectLst>
                <a:outerShdw blurRad="38100" dist="38100" dir="2700000" algn="tl">
                  <a:srgbClr val="000000">
                    <a:alpha val="43137"/>
                  </a:srgbClr>
                </a:outerShdw>
              </a:effectLst>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28" y="113483"/>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32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3058" y="457199"/>
            <a:ext cx="11652423" cy="6124754"/>
          </a:xfrm>
          <a:prstGeom prst="rect">
            <a:avLst/>
          </a:prstGeom>
          <a:noFill/>
        </p:spPr>
        <p:txBody>
          <a:bodyPr wrap="square" rtlCol="0">
            <a:spAutoFit/>
          </a:bodyPr>
          <a:lstStyle/>
          <a:p>
            <a:r>
              <a:rPr lang="en-US" sz="3200" b="1" dirty="0" smtClean="0">
                <a:solidFill>
                  <a:schemeClr val="accent6">
                    <a:lumMod val="50000"/>
                  </a:schemeClr>
                </a:solidFill>
                <a:effectLst>
                  <a:outerShdw blurRad="38100" dist="38100" dir="2700000" algn="tl">
                    <a:srgbClr val="000000">
                      <a:alpha val="43137"/>
                    </a:srgbClr>
                  </a:outerShdw>
                </a:effectLst>
              </a:rPr>
              <a:t>Impact of Corporate </a:t>
            </a:r>
            <a:r>
              <a:rPr lang="en-US" sz="3200" b="1" dirty="0" err="1" smtClean="0">
                <a:solidFill>
                  <a:schemeClr val="accent6">
                    <a:lumMod val="50000"/>
                  </a:schemeClr>
                </a:solidFill>
                <a:effectLst>
                  <a:outerShdw blurRad="38100" dist="38100" dir="2700000" algn="tl">
                    <a:srgbClr val="000000">
                      <a:alpha val="43137"/>
                    </a:srgbClr>
                  </a:outerShdw>
                </a:effectLst>
              </a:rPr>
              <a:t>Bureaucratisation</a:t>
            </a:r>
            <a:r>
              <a:rPr lang="en-US" sz="3200" b="1" dirty="0" smtClean="0">
                <a:solidFill>
                  <a:schemeClr val="accent6">
                    <a:lumMod val="50000"/>
                  </a:schemeClr>
                </a:solidFill>
                <a:effectLst>
                  <a:outerShdw blurRad="38100" dist="38100" dir="2700000" algn="tl">
                    <a:srgbClr val="000000">
                      <a:alpha val="43137"/>
                    </a:srgbClr>
                  </a:outerShdw>
                </a:effectLst>
              </a:rPr>
              <a:t>: Accusations &amp; Justifications</a:t>
            </a:r>
            <a:endParaRPr lang="en-US" sz="3200" b="1" dirty="0">
              <a:solidFill>
                <a:schemeClr val="accent6">
                  <a:lumMod val="50000"/>
                </a:schemeClr>
              </a:solidFill>
              <a:effectLst>
                <a:outerShdw blurRad="38100" dist="38100" dir="2700000" algn="tl">
                  <a:srgbClr val="000000">
                    <a:alpha val="43137"/>
                  </a:srgbClr>
                </a:outerShdw>
              </a:effectLst>
            </a:endParaRPr>
          </a:p>
          <a:p>
            <a:endParaRPr lang="en-US" sz="12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Weberian “ideal-type” &amp; instrumental rationality</a:t>
            </a:r>
          </a:p>
          <a:p>
            <a:r>
              <a:rPr lang="en-US" sz="2200" dirty="0" smtClean="0">
                <a:solidFill>
                  <a:schemeClr val="accent3">
                    <a:lumMod val="50000"/>
                  </a:schemeClr>
                </a:solidFill>
                <a:effectLst>
                  <a:outerShdw blurRad="38100" dist="38100" dir="2700000" algn="tl">
                    <a:srgbClr val="000000">
                      <a:alpha val="43137"/>
                    </a:srgbClr>
                  </a:outerShdw>
                </a:effectLst>
              </a:rPr>
              <a:t>“Bureaucracy as such is a precision instrument which </a:t>
            </a:r>
            <a:r>
              <a:rPr lang="en-US" sz="2200" u="sng" dirty="0" smtClean="0">
                <a:solidFill>
                  <a:schemeClr val="accent3">
                    <a:lumMod val="50000"/>
                  </a:schemeClr>
                </a:solidFill>
                <a:effectLst>
                  <a:outerShdw blurRad="38100" dist="38100" dir="2700000" algn="tl">
                    <a:srgbClr val="000000">
                      <a:alpha val="43137"/>
                    </a:srgbClr>
                  </a:outerShdw>
                </a:effectLst>
              </a:rPr>
              <a:t>can put itself at the disposal of quite varied, </a:t>
            </a:r>
            <a:r>
              <a:rPr lang="en-US" sz="2200" dirty="0" smtClean="0">
                <a:solidFill>
                  <a:schemeClr val="accent3">
                    <a:lumMod val="50000"/>
                  </a:schemeClr>
                </a:solidFill>
                <a:effectLst>
                  <a:outerShdw blurRad="38100" dist="38100" dir="2700000" algn="tl">
                    <a:srgbClr val="000000">
                      <a:alpha val="43137"/>
                    </a:srgbClr>
                  </a:outerShdw>
                </a:effectLst>
              </a:rPr>
              <a:t>purely political as well as purely economic, or other sort of interests of </a:t>
            </a:r>
            <a:r>
              <a:rPr lang="en-US" sz="2200" u="sng" dirty="0" smtClean="0">
                <a:solidFill>
                  <a:schemeClr val="accent3">
                    <a:lumMod val="50000"/>
                  </a:schemeClr>
                </a:solidFill>
                <a:effectLst>
                  <a:outerShdw blurRad="38100" dist="38100" dir="2700000" algn="tl">
                    <a:srgbClr val="000000">
                      <a:alpha val="43137"/>
                    </a:srgbClr>
                  </a:outerShdw>
                </a:effectLst>
              </a:rPr>
              <a:t>domination.</a:t>
            </a:r>
            <a:r>
              <a:rPr lang="en-US" sz="2200" dirty="0" smtClean="0">
                <a:solidFill>
                  <a:schemeClr val="accent3">
                    <a:lumMod val="50000"/>
                  </a:schemeClr>
                </a:solidFill>
                <a:effectLst>
                  <a:outerShdw blurRad="38100" dist="38100" dir="2700000" algn="tl">
                    <a:srgbClr val="000000">
                      <a:alpha val="43137"/>
                    </a:srgbClr>
                  </a:outerShdw>
                </a:effectLst>
              </a:rPr>
              <a:t>” </a:t>
            </a:r>
          </a:p>
          <a:p>
            <a:r>
              <a:rPr lang="en-US" sz="2200" dirty="0">
                <a:solidFill>
                  <a:schemeClr val="accent3">
                    <a:lumMod val="50000"/>
                  </a:schemeClr>
                </a:solidFill>
                <a:effectLst>
                  <a:outerShdw blurRad="38100" dist="38100" dir="2700000" algn="tl">
                    <a:srgbClr val="000000">
                      <a:alpha val="43137"/>
                    </a:srgbClr>
                  </a:outerShdw>
                </a:effectLst>
              </a:rPr>
              <a:t>	</a:t>
            </a:r>
            <a:r>
              <a:rPr lang="en-US" sz="2200" dirty="0" smtClean="0">
                <a:solidFill>
                  <a:schemeClr val="accent3">
                    <a:lumMod val="50000"/>
                  </a:schemeClr>
                </a:solidFill>
                <a:effectLst>
                  <a:outerShdw blurRad="38100" dist="38100" dir="2700000" algn="tl">
                    <a:srgbClr val="000000">
                      <a:alpha val="43137"/>
                    </a:srgbClr>
                  </a:outerShdw>
                </a:effectLst>
              </a:rPr>
              <a:t>			(Weber, </a:t>
            </a:r>
            <a:r>
              <a:rPr lang="en-US" sz="2200" i="1" dirty="0" smtClean="0">
                <a:solidFill>
                  <a:schemeClr val="accent3">
                    <a:lumMod val="50000"/>
                  </a:schemeClr>
                </a:solidFill>
                <a:effectLst>
                  <a:outerShdw blurRad="38100" dist="38100" dir="2700000" algn="tl">
                    <a:srgbClr val="000000">
                      <a:alpha val="43137"/>
                    </a:srgbClr>
                  </a:outerShdw>
                </a:effectLst>
              </a:rPr>
              <a:t>Economy and Society</a:t>
            </a:r>
            <a:r>
              <a:rPr lang="en-US" sz="2200" dirty="0" smtClean="0">
                <a:solidFill>
                  <a:schemeClr val="accent3">
                    <a:lumMod val="50000"/>
                  </a:schemeClr>
                </a:solidFill>
                <a:effectLst>
                  <a:outerShdw blurRad="38100" dist="38100" dir="2700000" algn="tl">
                    <a:srgbClr val="000000">
                      <a:alpha val="43137"/>
                    </a:srgbClr>
                  </a:outerShdw>
                </a:effectLst>
              </a:rPr>
              <a:t>, 1922)</a:t>
            </a:r>
          </a:p>
          <a:p>
            <a:endParaRPr lang="en-US" sz="2400" dirty="0">
              <a:effectLst>
                <a:outerShdw blurRad="38100" dist="38100" dir="2700000" algn="tl">
                  <a:srgbClr val="000000">
                    <a:alpha val="43137"/>
                  </a:srgbClr>
                </a:outerShdw>
              </a:effectLst>
            </a:endParaRPr>
          </a:p>
          <a:p>
            <a:r>
              <a:rPr lang="en-US" sz="2400" b="1" dirty="0" smtClean="0">
                <a:effectLst>
                  <a:outerShdw blurRad="38100" dist="38100" dir="2700000" algn="tl">
                    <a:srgbClr val="000000">
                      <a:alpha val="43137"/>
                    </a:srgbClr>
                  </a:outerShdw>
                </a:effectLst>
              </a:rPr>
              <a:t>Heterodox critique &amp; bureaucratic irrationality</a:t>
            </a:r>
          </a:p>
          <a:p>
            <a:r>
              <a:rPr lang="en-US" sz="2400" dirty="0" smtClean="0">
                <a:effectLst>
                  <a:outerShdw blurRad="38100" dist="38100" dir="2700000" algn="tl">
                    <a:srgbClr val="000000">
                      <a:alpha val="43137"/>
                    </a:srgbClr>
                  </a:outerShdw>
                </a:effectLst>
              </a:rPr>
              <a:t>	- </a:t>
            </a:r>
            <a:r>
              <a:rPr lang="en-US" sz="2200" dirty="0" smtClean="0">
                <a:effectLst>
                  <a:outerShdw blurRad="38100" dist="38100" dir="2700000" algn="tl">
                    <a:srgbClr val="000000">
                      <a:alpha val="43137"/>
                    </a:srgbClr>
                  </a:outerShdw>
                </a:effectLst>
              </a:rPr>
              <a:t>Procedural divergence from (instrumental) rationality</a:t>
            </a:r>
          </a:p>
          <a:p>
            <a:r>
              <a:rPr lang="en-US" sz="2200" dirty="0">
                <a:effectLst>
                  <a:outerShdw blurRad="38100" dist="38100" dir="2700000" algn="tl">
                    <a:srgbClr val="000000">
                      <a:alpha val="43137"/>
                    </a:srgbClr>
                  </a:outerShdw>
                </a:effectLst>
              </a:rPr>
              <a:t>	</a:t>
            </a:r>
            <a:r>
              <a:rPr lang="en-US" sz="2200" dirty="0" smtClean="0">
                <a:effectLst>
                  <a:outerShdw blurRad="38100" dist="38100" dir="2700000" algn="tl">
                    <a:srgbClr val="000000">
                      <a:alpha val="43137"/>
                    </a:srgbClr>
                  </a:outerShdw>
                </a:effectLst>
              </a:rPr>
              <a:t>- Consumerism (e.g. Herbert Marcuse) and economic determinism</a:t>
            </a:r>
          </a:p>
          <a:p>
            <a:r>
              <a:rPr lang="en-US" sz="2200" i="1" dirty="0">
                <a:solidFill>
                  <a:srgbClr val="C00000"/>
                </a:solidFill>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 </a:t>
            </a:r>
            <a:r>
              <a:rPr lang="en-US" sz="2200" dirty="0">
                <a:solidFill>
                  <a:srgbClr val="00B0F0"/>
                </a:solidFill>
                <a:effectLst>
                  <a:outerShdw blurRad="38100" dist="38100" dir="2700000" algn="tl">
                    <a:srgbClr val="000000">
                      <a:alpha val="43137"/>
                    </a:srgbClr>
                  </a:outerShdw>
                </a:effectLst>
              </a:rPr>
              <a:t>Closure of </a:t>
            </a:r>
            <a:r>
              <a:rPr lang="en-US" sz="2200" dirty="0" smtClean="0">
                <a:solidFill>
                  <a:srgbClr val="00B0F0"/>
                </a:solidFill>
                <a:effectLst>
                  <a:outerShdw blurRad="38100" dist="38100" dir="2700000" algn="tl">
                    <a:srgbClr val="000000">
                      <a:alpha val="43137"/>
                    </a:srgbClr>
                  </a:outerShdw>
                </a:effectLst>
              </a:rPr>
              <a:t>meaning </a:t>
            </a:r>
            <a:r>
              <a:rPr lang="en-US" sz="2200" dirty="0">
                <a:solidFill>
                  <a:srgbClr val="00B0F0"/>
                </a:solidFill>
                <a:effectLst>
                  <a:outerShdw blurRad="38100" dist="38100" dir="2700000" algn="tl">
                    <a:srgbClr val="000000">
                      <a:alpha val="43137"/>
                    </a:srgbClr>
                  </a:outerShdw>
                </a:effectLst>
              </a:rPr>
              <a:t>through </a:t>
            </a:r>
            <a:r>
              <a:rPr lang="en-US" sz="2200" dirty="0" err="1" smtClean="0">
                <a:solidFill>
                  <a:srgbClr val="00B0F0"/>
                </a:solidFill>
                <a:effectLst>
                  <a:outerShdw blurRad="38100" dist="38100" dir="2700000" algn="tl">
                    <a:srgbClr val="000000">
                      <a:alpha val="43137"/>
                    </a:srgbClr>
                  </a:outerShdw>
                </a:effectLst>
              </a:rPr>
              <a:t>formalisation</a:t>
            </a:r>
            <a:r>
              <a:rPr lang="en-US" sz="2200" dirty="0" smtClean="0">
                <a:solidFill>
                  <a:srgbClr val="00B0F0"/>
                </a:solidFill>
                <a:effectLst>
                  <a:outerShdw blurRad="38100" dist="38100" dir="2700000" algn="tl">
                    <a:srgbClr val="000000">
                      <a:alpha val="43137"/>
                    </a:srgbClr>
                  </a:outerShdw>
                </a:effectLst>
              </a:rPr>
              <a:t> and exclusion of alternatives (e.g. B. </a:t>
            </a:r>
            <a:r>
              <a:rPr lang="en-US" sz="2200" dirty="0" err="1" smtClean="0">
                <a:solidFill>
                  <a:srgbClr val="00B0F0"/>
                </a:solidFill>
                <a:effectLst>
                  <a:outerShdw blurRad="38100" dist="38100" dir="2700000" algn="tl">
                    <a:srgbClr val="000000">
                      <a:alpha val="43137"/>
                    </a:srgbClr>
                  </a:outerShdw>
                </a:effectLst>
              </a:rPr>
              <a:t>Hibou</a:t>
            </a:r>
            <a:r>
              <a:rPr lang="en-US" sz="2200" dirty="0" smtClean="0">
                <a:solidFill>
                  <a:srgbClr val="00B0F0"/>
                </a:solidFill>
                <a:effectLst>
                  <a:outerShdw blurRad="38100" dist="38100" dir="2700000" algn="tl">
                    <a:srgbClr val="000000">
                      <a:alpha val="43137"/>
                    </a:srgbClr>
                  </a:outerShdw>
                </a:effectLst>
              </a:rPr>
              <a:t>)</a:t>
            </a:r>
            <a:endParaRPr lang="en-US" sz="2200" dirty="0">
              <a:solidFill>
                <a:srgbClr val="00B0F0"/>
              </a:solidFill>
              <a:effectLst>
                <a:outerShdw blurRad="38100" dist="38100" dir="2700000" algn="tl">
                  <a:srgbClr val="000000">
                    <a:alpha val="43137"/>
                  </a:srgbClr>
                </a:outerShdw>
              </a:effectLst>
            </a:endParaRPr>
          </a:p>
          <a:p>
            <a:pPr>
              <a:spcAft>
                <a:spcPts val="1800"/>
              </a:spcAft>
            </a:pPr>
            <a:r>
              <a:rPr lang="en-US" sz="2200" i="1" dirty="0" smtClean="0">
                <a:solidFill>
                  <a:srgbClr val="00B0F0"/>
                </a:solidFill>
                <a:effectLst>
                  <a:outerShdw blurRad="38100" dist="38100" dir="2700000" algn="tl">
                    <a:srgbClr val="000000">
                      <a:alpha val="43137"/>
                    </a:srgbClr>
                  </a:outerShdw>
                </a:effectLst>
              </a:rPr>
              <a:t>	- Destruction of meaning by treating qualitative  differences as quantitative (C. Castoriadis)</a:t>
            </a:r>
          </a:p>
          <a:p>
            <a:r>
              <a:rPr lang="en-US" sz="2400" i="1" dirty="0">
                <a:solidFill>
                  <a:srgbClr val="C00000"/>
                </a:solidFill>
                <a:effectLst>
                  <a:outerShdw blurRad="38100" dist="38100" dir="2700000" algn="tl">
                    <a:srgbClr val="000000">
                      <a:alpha val="43137"/>
                    </a:srgbClr>
                  </a:outerShdw>
                </a:effectLst>
              </a:rPr>
              <a:t>3</a:t>
            </a:r>
            <a:r>
              <a:rPr lang="en-US" sz="2400" i="1" dirty="0" smtClean="0">
                <a:solidFill>
                  <a:srgbClr val="C00000"/>
                </a:solidFill>
                <a:effectLst>
                  <a:outerShdw blurRad="38100" dist="38100" dir="2700000" algn="tl">
                    <a:srgbClr val="000000">
                      <a:alpha val="43137"/>
                    </a:srgbClr>
                  </a:outerShdw>
                </a:effectLst>
              </a:rPr>
              <a:t>. Corporate bureaucracy is a (not perfect) driver of instrumental rationality, BUT</a:t>
            </a:r>
          </a:p>
          <a:p>
            <a:endParaRPr lang="en-US" sz="900" i="1" dirty="0" smtClean="0">
              <a:solidFill>
                <a:srgbClr val="C00000"/>
              </a:solidFill>
              <a:effectLst>
                <a:outerShdw blurRad="38100" dist="38100" dir="2700000" algn="tl">
                  <a:srgbClr val="000000">
                    <a:alpha val="43137"/>
                  </a:srgbClr>
                </a:outerShdw>
              </a:effectLst>
            </a:endParaRPr>
          </a:p>
          <a:p>
            <a:r>
              <a:rPr lang="en-US" sz="2400" i="1" dirty="0" smtClean="0">
                <a:solidFill>
                  <a:srgbClr val="C00000"/>
                </a:solidFill>
                <a:effectLst>
                  <a:outerShdw blurRad="38100" dist="38100" dir="2700000" algn="tl">
                    <a:srgbClr val="000000">
                      <a:alpha val="43137"/>
                    </a:srgbClr>
                  </a:outerShdw>
                </a:effectLst>
              </a:rPr>
              <a:t>4. Within corporate capitalism Weber’s instrumentality claim is reversed and creates a feedback loop of economic determinism </a:t>
            </a:r>
            <a:endParaRPr lang="en-US" sz="1400" i="1" dirty="0" smtClean="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34" y="113485"/>
            <a:ext cx="136525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7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818</Words>
  <Application>Microsoft Office PowerPoint</Application>
  <PresentationFormat>Widescreen</PresentationFormat>
  <Paragraphs>152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dc:creator>
  <cp:lastModifiedBy>Marc Moore</cp:lastModifiedBy>
  <cp:revision>51</cp:revision>
  <dcterms:created xsi:type="dcterms:W3CDTF">2017-11-29T10:13:49Z</dcterms:created>
  <dcterms:modified xsi:type="dcterms:W3CDTF">2018-02-20T12:14:56Z</dcterms:modified>
</cp:coreProperties>
</file>