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660" r:id="rId3"/>
  </p:sldMasterIdLst>
  <p:notesMasterIdLst>
    <p:notesMasterId r:id="rId20"/>
  </p:notesMasterIdLst>
  <p:handoutMasterIdLst>
    <p:handoutMasterId r:id="rId21"/>
  </p:handoutMasterIdLst>
  <p:sldIdLst>
    <p:sldId id="256" r:id="rId4"/>
    <p:sldId id="584" r:id="rId5"/>
    <p:sldId id="604" r:id="rId6"/>
    <p:sldId id="587" r:id="rId7"/>
    <p:sldId id="588" r:id="rId8"/>
    <p:sldId id="589" r:id="rId9"/>
    <p:sldId id="590" r:id="rId10"/>
    <p:sldId id="591" r:id="rId11"/>
    <p:sldId id="592" r:id="rId12"/>
    <p:sldId id="594" r:id="rId13"/>
    <p:sldId id="608" r:id="rId14"/>
    <p:sldId id="605" r:id="rId15"/>
    <p:sldId id="606" r:id="rId16"/>
    <p:sldId id="607" r:id="rId17"/>
    <p:sldId id="609" r:id="rId18"/>
    <p:sldId id="586" r:id="rId19"/>
  </p:sldIdLst>
  <p:sldSz cx="8640763" cy="6483350"/>
  <p:notesSz cx="6797675" cy="9874250"/>
  <p:defaultText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2">
          <p15:clr>
            <a:srgbClr val="A4A3A4"/>
          </p15:clr>
        </p15:guide>
        <p15:guide id="2" pos="2722">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A20F31-00CD-BF5A-57DD-F39665DE1019}" name="Alessandro Romano" initials="AR" userId="e3df2441a70fd166"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a:srgbClr val="C0C0C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393" autoAdjust="0"/>
    <p:restoredTop sz="87365" autoAdjust="0"/>
  </p:normalViewPr>
  <p:slideViewPr>
    <p:cSldViewPr snapToGrid="0" snapToObjects="1">
      <p:cViewPr varScale="1">
        <p:scale>
          <a:sx n="58" d="100"/>
          <a:sy n="58" d="100"/>
        </p:scale>
        <p:origin x="900" y="48"/>
      </p:cViewPr>
      <p:guideLst>
        <p:guide orient="horz" pos="2042"/>
        <p:guide pos="2722"/>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8/10/relationships/authors" Target="author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74D25031-5B5E-4EF2-80E7-14B599C57C53}" type="datetimeFigureOut">
              <a:rPr lang="en-GB" smtClean="0"/>
              <a:t>11/10/2022</a:t>
            </a:fld>
            <a:endParaRPr lang="en-GB"/>
          </a:p>
        </p:txBody>
      </p:sp>
      <p:sp>
        <p:nvSpPr>
          <p:cNvPr id="4" name="Footer Placeholder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50ECDE00-D75A-49D7-8514-C41213BEE925}" type="slidenum">
              <a:rPr lang="en-GB" smtClean="0"/>
              <a:t>‹#›</a:t>
            </a:fld>
            <a:endParaRPr lang="en-GB"/>
          </a:p>
        </p:txBody>
      </p:sp>
    </p:spTree>
    <p:extLst>
      <p:ext uri="{BB962C8B-B14F-4D97-AF65-F5344CB8AC3E}">
        <p14:creationId xmlns:p14="http://schemas.microsoft.com/office/powerpoint/2010/main" val="4094840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vl1pPr>
          </a:lstStyle>
          <a:p>
            <a:fld id="{99B26CF9-3EDD-4074-A1B4-9A6C1472E55B}" type="datetimeFigureOut">
              <a:rPr lang="en-GB" smtClean="0"/>
              <a:t>11/10/2022</a:t>
            </a:fld>
            <a:endParaRPr lang="en-GB"/>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691063"/>
            <a:ext cx="5438775" cy="44434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a:defRPr sz="1200"/>
            </a:lvl1pPr>
          </a:lstStyle>
          <a:p>
            <a:fld id="{F2144522-7F82-4CFA-919C-4F4252653FB2}" type="slidenum">
              <a:rPr lang="en-GB" smtClean="0"/>
              <a:t>‹#›</a:t>
            </a:fld>
            <a:endParaRPr lang="en-GB"/>
          </a:p>
        </p:txBody>
      </p:sp>
    </p:spTree>
    <p:extLst>
      <p:ext uri="{BB962C8B-B14F-4D97-AF65-F5344CB8AC3E}">
        <p14:creationId xmlns:p14="http://schemas.microsoft.com/office/powerpoint/2010/main" val="1692377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144522-7F82-4CFA-919C-4F4252653FB2}" type="slidenum">
              <a:rPr lang="en-GB" smtClean="0"/>
              <a:t>1</a:t>
            </a:fld>
            <a:endParaRPr lang="en-GB"/>
          </a:p>
        </p:txBody>
      </p:sp>
    </p:spTree>
    <p:extLst>
      <p:ext uri="{BB962C8B-B14F-4D97-AF65-F5344CB8AC3E}">
        <p14:creationId xmlns:p14="http://schemas.microsoft.com/office/powerpoint/2010/main" val="2252875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710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44735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9056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WattsDSC_0055_retouchedforPP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15070"/>
            <a:ext cx="8640763" cy="5668279"/>
          </a:xfrm>
          <a:prstGeom prst="rect">
            <a:avLst/>
          </a:prstGeom>
        </p:spPr>
      </p:pic>
      <p:sp>
        <p:nvSpPr>
          <p:cNvPr id="9" name="TextBox 8"/>
          <p:cNvSpPr txBox="1"/>
          <p:nvPr userDrawn="1"/>
        </p:nvSpPr>
        <p:spPr>
          <a:xfrm>
            <a:off x="482511" y="339634"/>
            <a:ext cx="5040283" cy="307777"/>
          </a:xfrm>
          <a:prstGeom prst="rect">
            <a:avLst/>
          </a:prstGeom>
          <a:noFill/>
        </p:spPr>
        <p:txBody>
          <a:bodyPr wrap="square" rtlCol="0">
            <a:spAutoFit/>
          </a:bodyPr>
          <a:lstStyle/>
          <a:p>
            <a:r>
              <a:rPr lang="en-US" sz="1400" dirty="0">
                <a:latin typeface="FoundrySterling-Book"/>
              </a:rPr>
              <a:t>Faculty of Law</a:t>
            </a:r>
          </a:p>
        </p:txBody>
      </p:sp>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3296" y="180000"/>
            <a:ext cx="1239126" cy="589975"/>
          </a:xfrm>
          <a:prstGeom prst="rect">
            <a:avLst/>
          </a:prstGeom>
        </p:spPr>
      </p:pic>
    </p:spTree>
    <p:extLst>
      <p:ext uri="{BB962C8B-B14F-4D97-AF65-F5344CB8AC3E}">
        <p14:creationId xmlns:p14="http://schemas.microsoft.com/office/powerpoint/2010/main" val="2116942618"/>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RWatts_punts_retouchedforPP.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15070"/>
            <a:ext cx="8638032" cy="5668279"/>
          </a:xfrm>
          <a:prstGeom prst="rect">
            <a:avLst/>
          </a:prstGeom>
        </p:spPr>
      </p:pic>
      <p:sp>
        <p:nvSpPr>
          <p:cNvPr id="13" name="TextBox 12"/>
          <p:cNvSpPr txBox="1"/>
          <p:nvPr userDrawn="1"/>
        </p:nvSpPr>
        <p:spPr>
          <a:xfrm>
            <a:off x="482511" y="339634"/>
            <a:ext cx="5040283" cy="307777"/>
          </a:xfrm>
          <a:prstGeom prst="rect">
            <a:avLst/>
          </a:prstGeom>
          <a:noFill/>
        </p:spPr>
        <p:txBody>
          <a:bodyPr wrap="square" rtlCol="0">
            <a:spAutoFit/>
          </a:bodyPr>
          <a:lstStyle/>
          <a:p>
            <a:r>
              <a:rPr lang="en-US" sz="1400" dirty="0">
                <a:latin typeface="FoundrySterling-Book"/>
              </a:rPr>
              <a:t>Faculty</a:t>
            </a:r>
            <a:r>
              <a:rPr lang="en-US" sz="1400" baseline="0" dirty="0">
                <a:latin typeface="FoundrySterling-Book"/>
              </a:rPr>
              <a:t> of Law</a:t>
            </a:r>
            <a:endParaRPr lang="en-US" sz="1400" dirty="0">
              <a:latin typeface="FoundrySterling-Book"/>
            </a:endParaRPr>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3296" y="180000"/>
            <a:ext cx="1239126" cy="589975"/>
          </a:xfrm>
          <a:prstGeom prst="rect">
            <a:avLst/>
          </a:prstGeom>
        </p:spPr>
      </p:pic>
    </p:spTree>
    <p:extLst>
      <p:ext uri="{BB962C8B-B14F-4D97-AF65-F5344CB8AC3E}">
        <p14:creationId xmlns:p14="http://schemas.microsoft.com/office/powerpoint/2010/main" val="1048086005"/>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482511" y="339634"/>
            <a:ext cx="5040283" cy="307777"/>
          </a:xfrm>
          <a:prstGeom prst="rect">
            <a:avLst/>
          </a:prstGeom>
          <a:noFill/>
        </p:spPr>
        <p:txBody>
          <a:bodyPr wrap="square" rtlCol="0">
            <a:spAutoFit/>
          </a:bodyPr>
          <a:lstStyle/>
          <a:p>
            <a:r>
              <a:rPr lang="en-US" sz="1400" dirty="0">
                <a:latin typeface="FoundrySterling-Book"/>
              </a:rPr>
              <a:t>Faculty</a:t>
            </a:r>
            <a:r>
              <a:rPr lang="en-US" sz="1400" baseline="0" dirty="0">
                <a:latin typeface="FoundrySterling-Book"/>
              </a:rPr>
              <a:t> of Law</a:t>
            </a:r>
            <a:endParaRPr lang="en-US" sz="1400" dirty="0">
              <a:latin typeface="FoundrySterling-Book"/>
            </a:endParaRPr>
          </a:p>
        </p:txBody>
      </p:sp>
      <p:sp>
        <p:nvSpPr>
          <p:cNvPr id="12" name="Rectangle 11"/>
          <p:cNvSpPr>
            <a:spLocks noChangeArrowheads="1"/>
          </p:cNvSpPr>
          <p:nvPr userDrawn="1"/>
        </p:nvSpPr>
        <p:spPr bwMode="auto">
          <a:xfrm>
            <a:off x="-1" y="815070"/>
            <a:ext cx="8640763" cy="5668279"/>
          </a:xfrm>
          <a:prstGeom prst="rect">
            <a:avLst/>
          </a:prstGeom>
          <a:solidFill>
            <a:schemeClr val="bg1">
              <a:lumMod val="85000"/>
            </a:schemeClr>
          </a:solidFill>
          <a:ln>
            <a:noFill/>
          </a:ln>
          <a:effectLst>
            <a:outerShdw dist="23000" dir="5400000" rotWithShape="0">
              <a:srgbClr val="00000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3296" y="180000"/>
            <a:ext cx="1239126" cy="589975"/>
          </a:xfrm>
          <a:prstGeom prst="rect">
            <a:avLst/>
          </a:prstGeom>
        </p:spPr>
      </p:pic>
    </p:spTree>
    <p:extLst>
      <p:ext uri="{BB962C8B-B14F-4D97-AF65-F5344CB8AC3E}">
        <p14:creationId xmlns:p14="http://schemas.microsoft.com/office/powerpoint/2010/main" val="403834857"/>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826237"/>
            <a:ext cx="4844373" cy="3036729"/>
          </a:xfrm>
          <a:prstGeom prst="rect">
            <a:avLst/>
          </a:prstGeom>
          <a:solidFill>
            <a:srgbClr val="002060"/>
          </a:solidFill>
        </p:spPr>
        <p:txBody>
          <a:bodyPr wrap="square" rtlCol="0">
            <a:spAutoFit/>
          </a:bodyPr>
          <a:lstStyle/>
          <a:p>
            <a:endParaRPr lang="en-GB" sz="2000" b="1" dirty="0">
              <a:solidFill>
                <a:srgbClr val="FFFF00"/>
              </a:solidFill>
              <a:latin typeface="FoundrySterling-Book"/>
            </a:endParaRPr>
          </a:p>
          <a:p>
            <a:pPr>
              <a:lnSpc>
                <a:spcPts val="2600"/>
              </a:lnSpc>
            </a:pPr>
            <a:r>
              <a:rPr lang="it-IT" sz="2800" dirty="0">
                <a:solidFill>
                  <a:srgbClr val="FFFF00"/>
                </a:solidFill>
              </a:rPr>
              <a:t>Venture Capital and </a:t>
            </a:r>
            <a:br>
              <a:rPr lang="it-IT" sz="2800" dirty="0">
                <a:solidFill>
                  <a:srgbClr val="FFFF00"/>
                </a:solidFill>
              </a:rPr>
            </a:br>
            <a:r>
              <a:rPr lang="it-IT" sz="2800" dirty="0" err="1">
                <a:solidFill>
                  <a:srgbClr val="FFFF00"/>
                </a:solidFill>
              </a:rPr>
              <a:t>European</a:t>
            </a:r>
            <a:r>
              <a:rPr lang="it-IT" sz="2800" dirty="0">
                <a:solidFill>
                  <a:srgbClr val="FFFF00"/>
                </a:solidFill>
              </a:rPr>
              <a:t> Corporate </a:t>
            </a:r>
            <a:r>
              <a:rPr lang="it-IT" sz="2800" dirty="0" err="1">
                <a:solidFill>
                  <a:srgbClr val="FFFF00"/>
                </a:solidFill>
              </a:rPr>
              <a:t>Laws</a:t>
            </a:r>
            <a:r>
              <a:rPr lang="it-IT" sz="2800" dirty="0">
                <a:solidFill>
                  <a:srgbClr val="FFFF00"/>
                </a:solidFill>
              </a:rPr>
              <a:t>:</a:t>
            </a:r>
          </a:p>
          <a:p>
            <a:pPr>
              <a:lnSpc>
                <a:spcPts val="2000"/>
              </a:lnSpc>
            </a:pPr>
            <a:r>
              <a:rPr lang="en-US" sz="1800" dirty="0">
                <a:solidFill>
                  <a:srgbClr val="FFFF00"/>
                </a:solidFill>
              </a:rPr>
              <a:t>Bargaining in the Shadow of Regulatory Constraints</a:t>
            </a:r>
            <a:r>
              <a:rPr lang="it-IT" sz="2800" dirty="0">
                <a:solidFill>
                  <a:srgbClr val="FFFF00"/>
                </a:solidFill>
              </a:rPr>
              <a:t> </a:t>
            </a:r>
            <a:br>
              <a:rPr lang="it-IT" sz="2800" dirty="0">
                <a:solidFill>
                  <a:srgbClr val="FFFF00"/>
                </a:solidFill>
              </a:rPr>
            </a:br>
            <a:endParaRPr lang="it-IT" sz="2800" dirty="0">
              <a:solidFill>
                <a:srgbClr val="FFFF00"/>
              </a:solidFill>
            </a:endParaRPr>
          </a:p>
          <a:p>
            <a:pPr>
              <a:lnSpc>
                <a:spcPts val="1200"/>
              </a:lnSpc>
            </a:pPr>
            <a:endParaRPr lang="it-IT" sz="2800" dirty="0">
              <a:solidFill>
                <a:srgbClr val="FFFF00"/>
              </a:solidFill>
            </a:endParaRPr>
          </a:p>
          <a:p>
            <a:pPr>
              <a:lnSpc>
                <a:spcPts val="1200"/>
              </a:lnSpc>
            </a:pPr>
            <a:r>
              <a:rPr lang="de-DE" sz="1600" dirty="0">
                <a:solidFill>
                  <a:srgbClr val="FFFF00"/>
                </a:solidFill>
              </a:rPr>
              <a:t>Casimiro A. Nigro, </a:t>
            </a:r>
            <a:r>
              <a:rPr lang="de-DE" sz="1600" b="1" dirty="0">
                <a:solidFill>
                  <a:srgbClr val="FFFF00"/>
                </a:solidFill>
              </a:rPr>
              <a:t>Luca Enriques </a:t>
            </a:r>
            <a:r>
              <a:rPr lang="de-DE" sz="1600" dirty="0">
                <a:solidFill>
                  <a:srgbClr val="FFFF00"/>
                </a:solidFill>
              </a:rPr>
              <a:t>&amp; Tobias H. Tröger</a:t>
            </a:r>
            <a:br>
              <a:rPr lang="de-DE" sz="1600" dirty="0">
                <a:solidFill>
                  <a:srgbClr val="FFFF00"/>
                </a:solidFill>
              </a:rPr>
            </a:br>
            <a:endParaRPr lang="de-DE" sz="1600" dirty="0">
              <a:solidFill>
                <a:srgbClr val="FFFF00"/>
              </a:solidFill>
            </a:endParaRPr>
          </a:p>
          <a:p>
            <a:r>
              <a:rPr lang="en-US" sz="1800" b="1" dirty="0">
                <a:solidFill>
                  <a:srgbClr val="FFFF00"/>
                </a:solidFill>
              </a:rPr>
              <a:t>Cambridge, 11 October 2022</a:t>
            </a:r>
          </a:p>
          <a:p>
            <a:endParaRPr lang="en-US" sz="1600" dirty="0">
              <a:solidFill>
                <a:srgbClr val="FFFF00"/>
              </a:solidFill>
            </a:endParaRPr>
          </a:p>
          <a:p>
            <a:endParaRPr lang="en-US" sz="1400" dirty="0">
              <a:solidFill>
                <a:srgbClr val="FFFF66"/>
              </a:solidFill>
              <a:latin typeface="FoundrySterling-Book"/>
            </a:endParaRPr>
          </a:p>
        </p:txBody>
      </p:sp>
    </p:spTree>
    <p:extLst>
      <p:ext uri="{BB962C8B-B14F-4D97-AF65-F5344CB8AC3E}">
        <p14:creationId xmlns:p14="http://schemas.microsoft.com/office/powerpoint/2010/main" val="422592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019968" y="176486"/>
            <a:ext cx="6600825" cy="422275"/>
          </a:xfrm>
          <a:prstGeom prst="rect">
            <a:avLst/>
          </a:prstGeom>
        </p:spPr>
        <p:txBody>
          <a:bodyPr>
            <a:noAutofit/>
          </a:bodyPr>
          <a:lstStyle/>
          <a:p>
            <a:r>
              <a:rPr lang="en-US" sz="2400" dirty="0"/>
              <a:t>VC contracting and EU corporate laws </a:t>
            </a:r>
          </a:p>
        </p:txBody>
      </p:sp>
      <p:sp>
        <p:nvSpPr>
          <p:cNvPr id="3" name="Content Placeholder 2"/>
          <p:cNvSpPr>
            <a:spLocks noGrp="1"/>
          </p:cNvSpPr>
          <p:nvPr>
            <p:ph type="subTitle" idx="4294967295"/>
          </p:nvPr>
        </p:nvSpPr>
        <p:spPr>
          <a:xfrm>
            <a:off x="515328" y="1809323"/>
            <a:ext cx="6973888" cy="3538538"/>
          </a:xfrm>
          <a:prstGeom prst="rect">
            <a:avLst/>
          </a:prstGeom>
        </p:spPr>
        <p:txBody>
          <a:bodyPr>
            <a:noAutofit/>
          </a:bodyPr>
          <a:lstStyle/>
          <a:p>
            <a:pPr marL="356445" indent="-324041">
              <a:spcAft>
                <a:spcPts val="1701"/>
              </a:spcAft>
              <a:buFont typeface="Arial" panose="020B0604020202020204" pitchFamily="34" charset="0"/>
              <a:buChar char="•"/>
            </a:pPr>
            <a:r>
              <a:rPr lang="en-US" sz="2000" dirty="0"/>
              <a:t>US contracting by and large conforms with financial contracting theory </a:t>
            </a:r>
            <a:r>
              <a:rPr lang="en-US" sz="2000" dirty="0">
                <a:latin typeface="Calibri" panose="020F0502020204030204" pitchFamily="34" charset="0"/>
                <a:cs typeface="Calibri" panose="020F0502020204030204" pitchFamily="34" charset="0"/>
              </a:rPr>
              <a:t>→</a:t>
            </a:r>
            <a:r>
              <a:rPr lang="en-US" sz="2000" dirty="0"/>
              <a:t> stable over time and across economic and credit cycles</a:t>
            </a:r>
          </a:p>
          <a:p>
            <a:pPr marL="356445" indent="-324041">
              <a:spcAft>
                <a:spcPts val="1701"/>
              </a:spcAft>
              <a:buFont typeface="Arial" panose="020B0604020202020204" pitchFamily="34" charset="0"/>
              <a:buChar char="•"/>
            </a:pPr>
            <a:r>
              <a:rPr lang="en-US" sz="2000" dirty="0"/>
              <a:t>(Presumed) Efficiency implies that VCs and entrepreneurs around the world should mimic US-style contracts (</a:t>
            </a:r>
            <a:r>
              <a:rPr lang="en-US" sz="2000" i="1" dirty="0"/>
              <a:t>other things equal</a:t>
            </a:r>
            <a:r>
              <a:rPr lang="en-US" sz="2000" dirty="0"/>
              <a:t>)</a:t>
            </a:r>
          </a:p>
          <a:p>
            <a:pPr marL="734532" lvl="1" indent="-324041">
              <a:spcAft>
                <a:spcPts val="1701"/>
              </a:spcAft>
              <a:buFont typeface="Arial" panose="020B0604020202020204" pitchFamily="34" charset="0"/>
              <a:buChar char="•"/>
            </a:pPr>
            <a:r>
              <a:rPr lang="en-US" sz="2400" dirty="0"/>
              <a:t>Indeed, observed in practice</a:t>
            </a:r>
          </a:p>
          <a:p>
            <a:pPr marL="356445" indent="-324041">
              <a:spcAft>
                <a:spcPts val="1701"/>
              </a:spcAft>
              <a:buFont typeface="Arial" panose="020B0604020202020204" pitchFamily="34" charset="0"/>
              <a:buChar char="•"/>
            </a:pPr>
            <a:r>
              <a:rPr lang="it-IT" sz="2000" dirty="0"/>
              <a:t>Do EU corporate </a:t>
            </a:r>
            <a:r>
              <a:rPr lang="it-IT" sz="2000" dirty="0" err="1"/>
              <a:t>laws</a:t>
            </a:r>
            <a:r>
              <a:rPr lang="it-IT" sz="2000" dirty="0"/>
              <a:t> </a:t>
            </a:r>
            <a:r>
              <a:rPr lang="it-IT" sz="2000" dirty="0" err="1"/>
              <a:t>prevent</a:t>
            </a:r>
            <a:r>
              <a:rPr lang="it-IT" sz="2000" dirty="0"/>
              <a:t> </a:t>
            </a:r>
            <a:r>
              <a:rPr lang="it-IT" sz="2000" dirty="0" err="1"/>
              <a:t>such</a:t>
            </a:r>
            <a:r>
              <a:rPr lang="it-IT" sz="2000" dirty="0"/>
              <a:t> </a:t>
            </a:r>
            <a:r>
              <a:rPr lang="it-IT" sz="2000" dirty="0" err="1"/>
              <a:t>piggybacking</a:t>
            </a:r>
            <a:r>
              <a:rPr lang="it-IT" sz="2000" dirty="0"/>
              <a:t>? </a:t>
            </a:r>
          </a:p>
        </p:txBody>
      </p:sp>
      <p:sp>
        <p:nvSpPr>
          <p:cNvPr id="9" name="Datumsplatzhalter 3"/>
          <p:cNvSpPr>
            <a:spLocks noGrp="1"/>
          </p:cNvSpPr>
          <p:nvPr>
            <p:ph type="dt" sz="half" idx="4294967295"/>
          </p:nvPr>
        </p:nvSpPr>
        <p:spPr>
          <a:xfrm>
            <a:off x="0" y="6215063"/>
            <a:ext cx="1362075" cy="203200"/>
          </a:xfrm>
          <a:prstGeom prst="rect">
            <a:avLst/>
          </a:prstGeom>
        </p:spPr>
        <p:txBody>
          <a:bodyPr/>
          <a:lstStyle/>
          <a:p>
            <a:pPr algn="l" defTabSz="864108"/>
            <a:endParaRPr lang="de-DE" dirty="0">
              <a:solidFill>
                <a:prstClr val="white"/>
              </a:solidFill>
              <a:latin typeface="Arial"/>
            </a:endParaRPr>
          </a:p>
        </p:txBody>
      </p:sp>
      <p:sp>
        <p:nvSpPr>
          <p:cNvPr id="4" name="Title 1"/>
          <p:cNvSpPr txBox="1">
            <a:spLocks/>
          </p:cNvSpPr>
          <p:nvPr/>
        </p:nvSpPr>
        <p:spPr>
          <a:xfrm>
            <a:off x="4444696" y="1243499"/>
            <a:ext cx="1687393" cy="961285"/>
          </a:xfrm>
          <a:prstGeom prst="rect">
            <a:avLst/>
          </a:prstGeom>
        </p:spPr>
        <p:txBody>
          <a:bodyPr vert="horz" lIns="64806" tIns="32403" rIns="64806" bIns="32403"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defTabSz="864108"/>
            <a:endParaRPr lang="it-IT" sz="3119" dirty="0">
              <a:solidFill>
                <a:srgbClr val="4F81BD"/>
              </a:solidFill>
              <a:latin typeface="Arial"/>
            </a:endParaRPr>
          </a:p>
        </p:txBody>
      </p:sp>
      <p:sp>
        <p:nvSpPr>
          <p:cNvPr id="8" name="Title 1"/>
          <p:cNvSpPr txBox="1">
            <a:spLocks/>
          </p:cNvSpPr>
          <p:nvPr/>
        </p:nvSpPr>
        <p:spPr>
          <a:xfrm>
            <a:off x="294480" y="2284262"/>
            <a:ext cx="8032444" cy="3063599"/>
          </a:xfrm>
          <a:prstGeom prst="rect">
            <a:avLst/>
          </a:prstGeom>
        </p:spPr>
        <p:txBody>
          <a:bodyPr vert="horz" lIns="64806" tIns="32403" rIns="64806" bIns="32403"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defTabSz="864108"/>
            <a:br>
              <a:rPr lang="it-IT" sz="3119" dirty="0">
                <a:solidFill>
                  <a:srgbClr val="C0504D"/>
                </a:solidFill>
                <a:latin typeface="Arial"/>
              </a:rPr>
            </a:br>
            <a:br>
              <a:rPr lang="it-IT" sz="3119" dirty="0">
                <a:solidFill>
                  <a:srgbClr val="C0504D"/>
                </a:solidFill>
                <a:latin typeface="Arial"/>
              </a:rPr>
            </a:br>
            <a:endParaRPr lang="it-IT" sz="3119" dirty="0">
              <a:solidFill>
                <a:srgbClr val="C0504D"/>
              </a:solidFill>
              <a:latin typeface="Arial"/>
            </a:endParaRPr>
          </a:p>
        </p:txBody>
      </p:sp>
    </p:spTree>
    <p:extLst>
      <p:ext uri="{BB962C8B-B14F-4D97-AF65-F5344CB8AC3E}">
        <p14:creationId xmlns:p14="http://schemas.microsoft.com/office/powerpoint/2010/main" val="714376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019968" y="176486"/>
            <a:ext cx="6600825" cy="422275"/>
          </a:xfrm>
          <a:prstGeom prst="rect">
            <a:avLst/>
          </a:prstGeom>
        </p:spPr>
        <p:txBody>
          <a:bodyPr>
            <a:noAutofit/>
          </a:bodyPr>
          <a:lstStyle/>
          <a:p>
            <a:r>
              <a:rPr lang="en-US" sz="2400" dirty="0"/>
              <a:t>VC contracting and EU corporate laws </a:t>
            </a:r>
          </a:p>
        </p:txBody>
      </p:sp>
      <p:sp>
        <p:nvSpPr>
          <p:cNvPr id="3" name="Content Placeholder 2"/>
          <p:cNvSpPr>
            <a:spLocks noGrp="1"/>
          </p:cNvSpPr>
          <p:nvPr>
            <p:ph type="subTitle" idx="4294967295"/>
          </p:nvPr>
        </p:nvSpPr>
        <p:spPr>
          <a:xfrm>
            <a:off x="136187" y="1135489"/>
            <a:ext cx="6973888" cy="3538538"/>
          </a:xfrm>
          <a:prstGeom prst="rect">
            <a:avLst/>
          </a:prstGeom>
        </p:spPr>
        <p:txBody>
          <a:bodyPr>
            <a:noAutofit/>
          </a:bodyPr>
          <a:lstStyle/>
          <a:p>
            <a:pPr marL="356445" indent="-324041">
              <a:spcAft>
                <a:spcPts val="1701"/>
              </a:spcAft>
              <a:buFont typeface="Arial" panose="020B0604020202020204" pitchFamily="34" charset="0"/>
              <a:buChar char="•"/>
            </a:pPr>
            <a:r>
              <a:rPr lang="it-IT" sz="2800" dirty="0"/>
              <a:t>NB:</a:t>
            </a:r>
          </a:p>
          <a:p>
            <a:pPr marL="889254" lvl="1" indent="-457200">
              <a:buFont typeface="+mj-lt"/>
              <a:buAutoNum type="arabicPeriod"/>
            </a:pPr>
            <a:r>
              <a:rPr lang="it-IT" sz="2400" dirty="0"/>
              <a:t>General trend </a:t>
            </a:r>
            <a:r>
              <a:rPr lang="it-IT" sz="2400" dirty="0" err="1"/>
              <a:t>at</a:t>
            </a:r>
            <a:r>
              <a:rPr lang="it-IT" sz="2400" dirty="0"/>
              <a:t> EU and national </a:t>
            </a:r>
            <a:r>
              <a:rPr lang="it-IT" sz="2400" dirty="0" err="1"/>
              <a:t>levels</a:t>
            </a:r>
            <a:r>
              <a:rPr lang="it-IT" sz="2400" dirty="0"/>
              <a:t> </a:t>
            </a:r>
            <a:r>
              <a:rPr lang="it-IT" sz="2400" dirty="0" err="1"/>
              <a:t>since</a:t>
            </a:r>
            <a:r>
              <a:rPr lang="it-IT" sz="2400" dirty="0"/>
              <a:t> mid-2000s: </a:t>
            </a:r>
            <a:r>
              <a:rPr lang="it-IT" sz="2400" dirty="0" err="1"/>
              <a:t>modernise</a:t>
            </a:r>
            <a:r>
              <a:rPr lang="it-IT" sz="2400" dirty="0"/>
              <a:t> institutional framework </a:t>
            </a:r>
            <a:r>
              <a:rPr lang="it-IT" sz="2400" dirty="0" err="1"/>
              <a:t>also</a:t>
            </a:r>
            <a:r>
              <a:rPr lang="it-IT" sz="2400" dirty="0"/>
              <a:t> to </a:t>
            </a:r>
            <a:r>
              <a:rPr lang="it-IT" sz="2400" dirty="0" err="1"/>
              <a:t>foster</a:t>
            </a:r>
            <a:r>
              <a:rPr lang="it-IT" sz="2400" dirty="0"/>
              <a:t> </a:t>
            </a:r>
            <a:r>
              <a:rPr lang="it-IT" sz="2400" dirty="0" err="1"/>
              <a:t>entrepreneurship</a:t>
            </a:r>
            <a:r>
              <a:rPr lang="it-IT" sz="2400" dirty="0"/>
              <a:t>, </a:t>
            </a:r>
            <a:r>
              <a:rPr lang="it-IT" sz="2400" dirty="0" err="1"/>
              <a:t>attract</a:t>
            </a:r>
            <a:r>
              <a:rPr lang="it-IT" sz="2400" dirty="0"/>
              <a:t> VC and support </a:t>
            </a:r>
            <a:r>
              <a:rPr lang="it-IT" sz="2400" dirty="0" err="1"/>
              <a:t>innovation</a:t>
            </a:r>
            <a:endParaRPr lang="it-IT" sz="2400" dirty="0"/>
          </a:p>
          <a:p>
            <a:pPr marL="889254" lvl="1" indent="-457200">
              <a:buFont typeface="+mj-lt"/>
              <a:buAutoNum type="arabicPeriod"/>
            </a:pPr>
            <a:r>
              <a:rPr lang="it-IT" sz="2400" dirty="0"/>
              <a:t>Local corporate law </a:t>
            </a:r>
            <a:r>
              <a:rPr lang="it-IT" sz="2400" dirty="0" err="1"/>
              <a:t>is</a:t>
            </a:r>
            <a:r>
              <a:rPr lang="it-IT" sz="2400" dirty="0"/>
              <a:t> </a:t>
            </a:r>
            <a:r>
              <a:rPr lang="it-IT" sz="2400" dirty="0" err="1"/>
              <a:t>only</a:t>
            </a:r>
            <a:r>
              <a:rPr lang="it-IT" sz="2400" dirty="0"/>
              <a:t> </a:t>
            </a:r>
            <a:r>
              <a:rPr lang="it-IT" sz="2400" dirty="0" err="1"/>
              <a:t>available</a:t>
            </a:r>
            <a:r>
              <a:rPr lang="it-IT" sz="2400" dirty="0"/>
              <a:t> product – </a:t>
            </a:r>
            <a:r>
              <a:rPr lang="it-IT" sz="2400" dirty="0" err="1"/>
              <a:t>as</a:t>
            </a:r>
            <a:r>
              <a:rPr lang="it-IT" sz="2400" dirty="0"/>
              <a:t> a </a:t>
            </a:r>
            <a:r>
              <a:rPr lang="it-IT" sz="2400" dirty="0" err="1"/>
              <a:t>matter</a:t>
            </a:r>
            <a:r>
              <a:rPr lang="it-IT" sz="2400" dirty="0"/>
              <a:t> of practice, no </a:t>
            </a:r>
            <a:r>
              <a:rPr lang="it-IT" sz="2400" i="1" dirty="0" err="1"/>
              <a:t>Centros-</a:t>
            </a:r>
            <a:r>
              <a:rPr lang="it-IT" sz="2400" dirty="0" err="1"/>
              <a:t>land</a:t>
            </a:r>
            <a:r>
              <a:rPr lang="it-IT" sz="2400" dirty="0"/>
              <a:t>, no </a:t>
            </a:r>
            <a:r>
              <a:rPr lang="it-IT" sz="2400" dirty="0" err="1"/>
              <a:t>choice</a:t>
            </a:r>
            <a:r>
              <a:rPr lang="it-IT" sz="2400" dirty="0"/>
              <a:t> of corporate law, for VC!</a:t>
            </a:r>
          </a:p>
          <a:p>
            <a:pPr marL="889254" lvl="1" indent="-457200">
              <a:buFont typeface="+mj-lt"/>
              <a:buAutoNum type="arabicPeriod"/>
            </a:pPr>
            <a:r>
              <a:rPr lang="it-IT" sz="2400" dirty="0" err="1"/>
              <a:t>Our</a:t>
            </a:r>
            <a:r>
              <a:rPr lang="it-IT" sz="2400" dirty="0"/>
              <a:t> focus </a:t>
            </a:r>
            <a:r>
              <a:rPr lang="it-IT" sz="2400" dirty="0" err="1"/>
              <a:t>is</a:t>
            </a:r>
            <a:r>
              <a:rPr lang="it-IT" sz="2400" dirty="0"/>
              <a:t> on German and Italian corporate </a:t>
            </a:r>
            <a:r>
              <a:rPr lang="it-IT" sz="2400" dirty="0" err="1"/>
              <a:t>laws</a:t>
            </a:r>
            <a:r>
              <a:rPr lang="it-IT" sz="2400" dirty="0"/>
              <a:t>, </a:t>
            </a:r>
            <a:r>
              <a:rPr lang="it-IT" sz="2400" dirty="0" err="1"/>
              <a:t>but</a:t>
            </a:r>
            <a:r>
              <a:rPr lang="it-IT" sz="2400" dirty="0"/>
              <a:t> </a:t>
            </a:r>
            <a:r>
              <a:rPr lang="it-IT" sz="2400" dirty="0" err="1"/>
              <a:t>we</a:t>
            </a:r>
            <a:r>
              <a:rPr lang="it-IT" sz="2400" dirty="0"/>
              <a:t> claim </a:t>
            </a:r>
            <a:r>
              <a:rPr lang="it-IT" sz="2400" dirty="0" err="1"/>
              <a:t>them</a:t>
            </a:r>
            <a:r>
              <a:rPr lang="it-IT" sz="2400" dirty="0"/>
              <a:t> to be indicative</a:t>
            </a:r>
          </a:p>
          <a:p>
            <a:pPr marL="889254" lvl="1" indent="-457200">
              <a:buFont typeface="+mj-lt"/>
              <a:buAutoNum type="arabicPeriod"/>
            </a:pPr>
            <a:r>
              <a:rPr lang="it-IT" sz="2400" dirty="0" err="1"/>
              <a:t>We</a:t>
            </a:r>
            <a:r>
              <a:rPr lang="it-IT" sz="2400" dirty="0"/>
              <a:t> look </a:t>
            </a:r>
            <a:r>
              <a:rPr lang="it-IT" sz="2400" dirty="0" err="1"/>
              <a:t>at</a:t>
            </a:r>
            <a:r>
              <a:rPr lang="it-IT" sz="2400" dirty="0"/>
              <a:t> the </a:t>
            </a:r>
            <a:r>
              <a:rPr lang="it-IT" sz="2400" dirty="0" err="1"/>
              <a:t>law</a:t>
            </a:r>
            <a:r>
              <a:rPr lang="it-IT" sz="2400" dirty="0"/>
              <a:t> in action, as shaped by </a:t>
            </a:r>
            <a:r>
              <a:rPr lang="it-IT" sz="2400" dirty="0" err="1"/>
              <a:t>courts</a:t>
            </a:r>
            <a:r>
              <a:rPr lang="it-IT" sz="2400" dirty="0"/>
              <a:t>, </a:t>
            </a:r>
            <a:r>
              <a:rPr lang="it-IT" sz="2400" dirty="0" err="1"/>
              <a:t>legal</a:t>
            </a:r>
            <a:r>
              <a:rPr lang="it-IT" sz="2400" dirty="0"/>
              <a:t> </a:t>
            </a:r>
            <a:r>
              <a:rPr lang="it-IT" sz="2400" dirty="0" err="1"/>
              <a:t>scholars</a:t>
            </a:r>
            <a:r>
              <a:rPr lang="it-IT" sz="2400" dirty="0"/>
              <a:t> and </a:t>
            </a:r>
            <a:r>
              <a:rPr lang="it-IT" sz="2400" dirty="0" err="1"/>
              <a:t>practitioners</a:t>
            </a:r>
            <a:endParaRPr lang="it-IT" sz="2400" dirty="0"/>
          </a:p>
        </p:txBody>
      </p:sp>
      <p:sp>
        <p:nvSpPr>
          <p:cNvPr id="9" name="Datumsplatzhalter 3"/>
          <p:cNvSpPr>
            <a:spLocks noGrp="1"/>
          </p:cNvSpPr>
          <p:nvPr>
            <p:ph type="dt" sz="half" idx="4294967295"/>
          </p:nvPr>
        </p:nvSpPr>
        <p:spPr>
          <a:xfrm>
            <a:off x="0" y="6215063"/>
            <a:ext cx="1362075" cy="203200"/>
          </a:xfrm>
          <a:prstGeom prst="rect">
            <a:avLst/>
          </a:prstGeom>
        </p:spPr>
        <p:txBody>
          <a:bodyPr/>
          <a:lstStyle/>
          <a:p>
            <a:pPr algn="l" defTabSz="864108"/>
            <a:endParaRPr lang="de-DE" dirty="0">
              <a:solidFill>
                <a:prstClr val="white"/>
              </a:solidFill>
              <a:latin typeface="Arial"/>
            </a:endParaRPr>
          </a:p>
        </p:txBody>
      </p:sp>
      <p:sp>
        <p:nvSpPr>
          <p:cNvPr id="4" name="Title 1"/>
          <p:cNvSpPr txBox="1">
            <a:spLocks/>
          </p:cNvSpPr>
          <p:nvPr/>
        </p:nvSpPr>
        <p:spPr>
          <a:xfrm>
            <a:off x="4444696" y="1243499"/>
            <a:ext cx="1687393" cy="961285"/>
          </a:xfrm>
          <a:prstGeom prst="rect">
            <a:avLst/>
          </a:prstGeom>
        </p:spPr>
        <p:txBody>
          <a:bodyPr vert="horz" lIns="64806" tIns="32403" rIns="64806" bIns="32403"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defTabSz="864108"/>
            <a:endParaRPr lang="it-IT" sz="3119" dirty="0">
              <a:solidFill>
                <a:srgbClr val="4F81BD"/>
              </a:solidFill>
              <a:latin typeface="Arial"/>
            </a:endParaRPr>
          </a:p>
        </p:txBody>
      </p:sp>
      <p:sp>
        <p:nvSpPr>
          <p:cNvPr id="8" name="Title 1"/>
          <p:cNvSpPr txBox="1">
            <a:spLocks/>
          </p:cNvSpPr>
          <p:nvPr/>
        </p:nvSpPr>
        <p:spPr>
          <a:xfrm>
            <a:off x="294480" y="2284262"/>
            <a:ext cx="8032444" cy="3063599"/>
          </a:xfrm>
          <a:prstGeom prst="rect">
            <a:avLst/>
          </a:prstGeom>
        </p:spPr>
        <p:txBody>
          <a:bodyPr vert="horz" lIns="64806" tIns="32403" rIns="64806" bIns="32403"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defTabSz="864108"/>
            <a:br>
              <a:rPr lang="it-IT" sz="3119" dirty="0">
                <a:solidFill>
                  <a:srgbClr val="C0504D"/>
                </a:solidFill>
                <a:latin typeface="Arial"/>
              </a:rPr>
            </a:br>
            <a:br>
              <a:rPr lang="it-IT" sz="3119" dirty="0">
                <a:solidFill>
                  <a:srgbClr val="C0504D"/>
                </a:solidFill>
                <a:latin typeface="Arial"/>
              </a:rPr>
            </a:br>
            <a:endParaRPr lang="it-IT" sz="3119" dirty="0">
              <a:solidFill>
                <a:srgbClr val="C0504D"/>
              </a:solidFill>
              <a:latin typeface="Arial"/>
            </a:endParaRPr>
          </a:p>
        </p:txBody>
      </p:sp>
    </p:spTree>
    <p:extLst>
      <p:ext uri="{BB962C8B-B14F-4D97-AF65-F5344CB8AC3E}">
        <p14:creationId xmlns:p14="http://schemas.microsoft.com/office/powerpoint/2010/main" val="1814745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idx="4294967295"/>
          </p:nvPr>
        </p:nvSpPr>
        <p:spPr>
          <a:xfrm>
            <a:off x="2120630" y="1"/>
            <a:ext cx="4480195" cy="960438"/>
          </a:xfrm>
          <a:prstGeom prst="rect">
            <a:avLst/>
          </a:prstGeom>
        </p:spPr>
        <p:txBody>
          <a:bodyPr>
            <a:noAutofit/>
          </a:bodyPr>
          <a:lstStyle/>
          <a:p>
            <a:r>
              <a:rPr lang="de-DE" sz="2800" dirty="0"/>
              <a:t>VC </a:t>
            </a:r>
            <a:r>
              <a:rPr lang="de-DE" sz="2800" dirty="0" err="1"/>
              <a:t>contracting</a:t>
            </a:r>
            <a:r>
              <a:rPr lang="de-DE" sz="2800" dirty="0"/>
              <a:t> </a:t>
            </a:r>
            <a:r>
              <a:rPr lang="de-DE" sz="2800" dirty="0" err="1"/>
              <a:t>and</a:t>
            </a:r>
            <a:r>
              <a:rPr lang="de-DE" sz="2800" dirty="0"/>
              <a:t> German </a:t>
            </a:r>
            <a:r>
              <a:rPr lang="de-DE" sz="2800" dirty="0" err="1"/>
              <a:t>and</a:t>
            </a:r>
            <a:r>
              <a:rPr lang="de-DE" sz="2800" dirty="0"/>
              <a:t> </a:t>
            </a:r>
            <a:r>
              <a:rPr lang="de-DE" sz="2800" dirty="0" err="1"/>
              <a:t>Italian</a:t>
            </a:r>
            <a:r>
              <a:rPr lang="de-DE" sz="2800" dirty="0"/>
              <a:t> </a:t>
            </a:r>
            <a:r>
              <a:rPr lang="de-DE" sz="2800" dirty="0" err="1"/>
              <a:t>corporate</a:t>
            </a:r>
            <a:r>
              <a:rPr lang="de-DE" sz="2800" dirty="0"/>
              <a:t> </a:t>
            </a:r>
            <a:r>
              <a:rPr lang="de-DE" sz="2800" dirty="0" err="1"/>
              <a:t>law</a:t>
            </a:r>
            <a:endParaRPr lang="de-DE" sz="2800" dirty="0"/>
          </a:p>
        </p:txBody>
      </p:sp>
      <p:sp>
        <p:nvSpPr>
          <p:cNvPr id="4" name="Datumsplatzhalter 3"/>
          <p:cNvSpPr>
            <a:spLocks noGrp="1"/>
          </p:cNvSpPr>
          <p:nvPr>
            <p:ph type="dt" sz="half" idx="4294967295"/>
          </p:nvPr>
        </p:nvSpPr>
        <p:spPr>
          <a:xfrm>
            <a:off x="0" y="6216650"/>
            <a:ext cx="1362075" cy="203200"/>
          </a:xfrm>
          <a:prstGeom prst="rect">
            <a:avLst/>
          </a:prstGeom>
        </p:spPr>
        <p:txBody>
          <a:bodyPr/>
          <a:lstStyle/>
          <a:p>
            <a:pPr algn="l" defTabSz="864108"/>
            <a:endParaRPr lang="de-DE" dirty="0">
              <a:solidFill>
                <a:prstClr val="white"/>
              </a:solidFill>
              <a:latin typeface="Arial"/>
            </a:endParaRPr>
          </a:p>
        </p:txBody>
      </p:sp>
      <p:sp>
        <p:nvSpPr>
          <p:cNvPr id="5" name="Fußzeilenplatzhalter 4"/>
          <p:cNvSpPr>
            <a:spLocks noGrp="1"/>
          </p:cNvSpPr>
          <p:nvPr>
            <p:ph type="ftr" sz="quarter" idx="4294967295"/>
          </p:nvPr>
        </p:nvSpPr>
        <p:spPr>
          <a:xfrm>
            <a:off x="8164513" y="6216650"/>
            <a:ext cx="476250" cy="276225"/>
          </a:xfrm>
          <a:prstGeom prst="rect">
            <a:avLst/>
          </a:prstGeom>
        </p:spPr>
        <p:txBody>
          <a:bodyPr/>
          <a:lstStyle/>
          <a:p>
            <a:pPr defTabSz="864108"/>
            <a:fld id="{A4FC8068-A857-4CF0-ACD3-C2E355E9E768}" type="slidenum">
              <a:rPr lang="de-DE">
                <a:solidFill>
                  <a:prstClr val="white"/>
                </a:solidFill>
                <a:latin typeface="Arial"/>
              </a:rPr>
              <a:pPr defTabSz="864108"/>
              <a:t>12</a:t>
            </a:fld>
            <a:endParaRPr lang="de-DE" dirty="0">
              <a:solidFill>
                <a:prstClr val="white"/>
              </a:solidFill>
              <a:latin typeface="Arial"/>
            </a:endParaRPr>
          </a:p>
        </p:txBody>
      </p:sp>
      <p:graphicFrame>
        <p:nvGraphicFramePr>
          <p:cNvPr id="7" name="Table 12"/>
          <p:cNvGraphicFramePr>
            <a:graphicFrameLocks noGrp="1"/>
          </p:cNvGraphicFramePr>
          <p:nvPr>
            <p:extLst>
              <p:ext uri="{D42A27DB-BD31-4B8C-83A1-F6EECF244321}">
                <p14:modId xmlns:p14="http://schemas.microsoft.com/office/powerpoint/2010/main" val="1729228571"/>
              </p:ext>
            </p:extLst>
          </p:nvPr>
        </p:nvGraphicFramePr>
        <p:xfrm>
          <a:off x="396639" y="1471961"/>
          <a:ext cx="7825182" cy="4910217"/>
        </p:xfrm>
        <a:graphic>
          <a:graphicData uri="http://schemas.openxmlformats.org/drawingml/2006/table">
            <a:tbl>
              <a:tblPr firstRow="1" bandRow="1">
                <a:tableStyleId>{5C22544A-7EE6-4342-B048-85BDC9FD1C3A}</a:tableStyleId>
              </a:tblPr>
              <a:tblGrid>
                <a:gridCol w="2608394">
                  <a:extLst>
                    <a:ext uri="{9D8B030D-6E8A-4147-A177-3AD203B41FA5}">
                      <a16:colId xmlns:a16="http://schemas.microsoft.com/office/drawing/2014/main" val="1665032317"/>
                    </a:ext>
                  </a:extLst>
                </a:gridCol>
                <a:gridCol w="2608394">
                  <a:extLst>
                    <a:ext uri="{9D8B030D-6E8A-4147-A177-3AD203B41FA5}">
                      <a16:colId xmlns:a16="http://schemas.microsoft.com/office/drawing/2014/main" val="2115491835"/>
                    </a:ext>
                  </a:extLst>
                </a:gridCol>
                <a:gridCol w="2608394">
                  <a:extLst>
                    <a:ext uri="{9D8B030D-6E8A-4147-A177-3AD203B41FA5}">
                      <a16:colId xmlns:a16="http://schemas.microsoft.com/office/drawing/2014/main" val="731958094"/>
                    </a:ext>
                  </a:extLst>
                </a:gridCol>
              </a:tblGrid>
              <a:tr h="642219">
                <a:tc>
                  <a:txBody>
                    <a:bodyPr/>
                    <a:lstStyle/>
                    <a:p>
                      <a:r>
                        <a:rPr lang="en-US" sz="1200" noProof="0" dirty="0"/>
                        <a:t>Financial Structure</a:t>
                      </a:r>
                      <a:endParaRPr lang="en-US" sz="1200" b="1" noProof="0" dirty="0">
                        <a:solidFill>
                          <a:schemeClr val="bg1"/>
                        </a:solidFill>
                      </a:endParaRPr>
                    </a:p>
                  </a:txBody>
                  <a:tcPr marL="64806" marR="64806" marT="32403" marB="32403"/>
                </a:tc>
                <a:tc>
                  <a:txBody>
                    <a:bodyPr/>
                    <a:lstStyle/>
                    <a:p>
                      <a:r>
                        <a:rPr lang="en-US" sz="1200" noProof="0" dirty="0"/>
                        <a:t>Governance Model</a:t>
                      </a:r>
                      <a:endParaRPr lang="en-US" sz="1200" b="1" noProof="0" dirty="0">
                        <a:solidFill>
                          <a:schemeClr val="bg1"/>
                        </a:solidFill>
                      </a:endParaRPr>
                    </a:p>
                  </a:txBody>
                  <a:tcPr marL="64806" marR="64806" marT="32403" marB="32403"/>
                </a:tc>
                <a:tc>
                  <a:txBody>
                    <a:bodyPr/>
                    <a:lstStyle/>
                    <a:p>
                      <a:r>
                        <a:rPr lang="en-US" sz="1200" noProof="0" dirty="0"/>
                        <a:t>Divestment Process</a:t>
                      </a:r>
                      <a:endParaRPr lang="en-US" sz="1200" b="1" noProof="0" dirty="0">
                        <a:solidFill>
                          <a:schemeClr val="bg1"/>
                        </a:solidFill>
                      </a:endParaRPr>
                    </a:p>
                  </a:txBody>
                  <a:tcPr marL="64806" marR="64806" marT="32403" marB="32403"/>
                </a:tc>
                <a:extLst>
                  <a:ext uri="{0D108BD9-81ED-4DB2-BD59-A6C34878D82A}">
                    <a16:rowId xmlns:a16="http://schemas.microsoft.com/office/drawing/2014/main" val="3486328333"/>
                  </a:ext>
                </a:extLst>
              </a:tr>
              <a:tr h="4178416">
                <a:tc>
                  <a:txBody>
                    <a:bodyPr/>
                    <a:lstStyle/>
                    <a:p>
                      <a:r>
                        <a:rPr lang="en-US" sz="1400" i="1" noProof="0" dirty="0"/>
                        <a:t>Convertible Preferred</a:t>
                      </a:r>
                      <a:r>
                        <a:rPr lang="en-US" sz="1400" i="1" baseline="0" noProof="0" dirty="0"/>
                        <a:t> Shares</a:t>
                      </a:r>
                    </a:p>
                    <a:p>
                      <a:pPr marL="542925" indent="-342900">
                        <a:buFont typeface="+mj-lt"/>
                        <a:buAutoNum type="arabicPeriod"/>
                      </a:pPr>
                      <a:r>
                        <a:rPr lang="en-US" sz="1400" u="sng" noProof="0" dirty="0">
                          <a:solidFill>
                            <a:schemeClr val="tx1"/>
                          </a:solidFill>
                        </a:rPr>
                        <a:t>Conversion rights</a:t>
                      </a:r>
                    </a:p>
                    <a:p>
                      <a:pPr marL="543600" lvl="1" indent="0">
                        <a:buFont typeface="+mj-lt"/>
                        <a:buNone/>
                      </a:pPr>
                      <a:r>
                        <a:rPr lang="en-US" sz="1400" i="0" noProof="0" dirty="0">
                          <a:solidFill>
                            <a:schemeClr val="tx1"/>
                          </a:solidFill>
                        </a:rPr>
                        <a:t>clash with information function of the charter (GER) and very concept of corporation (ITA)</a:t>
                      </a:r>
                    </a:p>
                    <a:p>
                      <a:pPr marL="542925" indent="-342900">
                        <a:buFont typeface="+mj-lt"/>
                        <a:buAutoNum type="arabicPeriod"/>
                      </a:pPr>
                      <a:r>
                        <a:rPr lang="en-US" sz="1400" u="sng" noProof="0" dirty="0">
                          <a:solidFill>
                            <a:schemeClr val="tx1"/>
                          </a:solidFill>
                        </a:rPr>
                        <a:t>Liquidation preferences</a:t>
                      </a:r>
                    </a:p>
                    <a:p>
                      <a:pPr marL="543600" lvl="1" indent="0">
                        <a:lnSpc>
                          <a:spcPct val="110000"/>
                        </a:lnSpc>
                        <a:buFont typeface="+mj-lt"/>
                        <a:buNone/>
                      </a:pPr>
                      <a:r>
                        <a:rPr lang="en-US" sz="1400" i="0" noProof="0" dirty="0">
                          <a:solidFill>
                            <a:schemeClr val="tx1"/>
                          </a:solidFill>
                        </a:rPr>
                        <a:t>result in temporary fixed claim, </a:t>
                      </a:r>
                      <a:r>
                        <a:rPr lang="en-US" sz="1400" b="1" i="0" noProof="0" dirty="0">
                          <a:solidFill>
                            <a:schemeClr val="tx1"/>
                          </a:solidFill>
                        </a:rPr>
                        <a:t>incompatible with idea of shareholder status as such</a:t>
                      </a:r>
                      <a:r>
                        <a:rPr lang="en-US" sz="1400" i="0" noProof="0" dirty="0">
                          <a:solidFill>
                            <a:schemeClr val="tx1"/>
                          </a:solidFill>
                        </a:rPr>
                        <a:t> (ITA); </a:t>
                      </a:r>
                      <a:r>
                        <a:rPr lang="en-US" sz="1400" b="1" i="0" noProof="0" dirty="0">
                          <a:solidFill>
                            <a:schemeClr val="tx1"/>
                          </a:solidFill>
                        </a:rPr>
                        <a:t>must be “fair”</a:t>
                      </a:r>
                      <a:r>
                        <a:rPr lang="en-US" sz="1400" i="0" noProof="0" dirty="0">
                          <a:solidFill>
                            <a:schemeClr val="tx1"/>
                          </a:solidFill>
                        </a:rPr>
                        <a:t> (GER,</a:t>
                      </a:r>
                      <a:r>
                        <a:rPr lang="en-US" sz="1400" i="0" baseline="0" noProof="0" dirty="0">
                          <a:solidFill>
                            <a:schemeClr val="tx1"/>
                          </a:solidFill>
                        </a:rPr>
                        <a:t> ITA)</a:t>
                      </a:r>
                      <a:r>
                        <a:rPr lang="en-US" sz="1400" i="0" noProof="0" dirty="0">
                          <a:solidFill>
                            <a:schemeClr val="tx1"/>
                          </a:solidFill>
                        </a:rPr>
                        <a:t>. </a:t>
                      </a:r>
                    </a:p>
                    <a:p>
                      <a:pPr marL="542925" indent="-342900">
                        <a:lnSpc>
                          <a:spcPct val="110000"/>
                        </a:lnSpc>
                        <a:buFont typeface="+mj-lt"/>
                        <a:buAutoNum type="arabicPeriod"/>
                      </a:pPr>
                      <a:r>
                        <a:rPr lang="en-US" sz="1400" u="sng" noProof="0" dirty="0">
                          <a:solidFill>
                            <a:schemeClr val="tx1"/>
                          </a:solidFill>
                        </a:rPr>
                        <a:t>Automatic and cumulative </a:t>
                      </a:r>
                      <a:r>
                        <a:rPr lang="en-US" sz="1400" noProof="0" dirty="0">
                          <a:solidFill>
                            <a:schemeClr val="tx1"/>
                          </a:solidFill>
                        </a:rPr>
                        <a:t>dividends</a:t>
                      </a:r>
                    </a:p>
                    <a:p>
                      <a:pPr marL="543600" lvl="1" indent="0">
                        <a:buFont typeface="+mj-lt"/>
                        <a:buNone/>
                      </a:pPr>
                      <a:r>
                        <a:rPr lang="en-US" sz="1400" i="0" noProof="0" dirty="0">
                          <a:solidFill>
                            <a:schemeClr val="tx1"/>
                          </a:solidFill>
                        </a:rPr>
                        <a:t>shareholders can receive dividends only from</a:t>
                      </a:r>
                      <a:r>
                        <a:rPr lang="en-US" sz="1400" i="0" baseline="0" noProof="0" dirty="0">
                          <a:solidFill>
                            <a:schemeClr val="tx1"/>
                          </a:solidFill>
                        </a:rPr>
                        <a:t> profits (GER, ITA [</a:t>
                      </a:r>
                      <a:r>
                        <a:rPr lang="en-US" sz="1400" b="1" i="0" baseline="0" noProof="0" dirty="0">
                          <a:solidFill>
                            <a:schemeClr val="tx1"/>
                          </a:solidFill>
                        </a:rPr>
                        <a:t>EU</a:t>
                      </a:r>
                      <a:r>
                        <a:rPr lang="en-US" sz="1400" i="0" baseline="0" noProof="0" dirty="0">
                          <a:solidFill>
                            <a:schemeClr val="tx1"/>
                          </a:solidFill>
                        </a:rPr>
                        <a:t>])</a:t>
                      </a:r>
                      <a:r>
                        <a:rPr lang="en-US" sz="1400" i="0" noProof="0" dirty="0">
                          <a:solidFill>
                            <a:schemeClr val="tx1"/>
                          </a:solidFill>
                        </a:rPr>
                        <a:t>, i.e. have no certainty about payouts</a:t>
                      </a:r>
                    </a:p>
                  </a:txBody>
                  <a:tcPr marL="64806" marR="64806" marT="32403" marB="32403"/>
                </a:tc>
                <a:tc>
                  <a:txBody>
                    <a:bodyPr/>
                    <a:lstStyle/>
                    <a:p>
                      <a:r>
                        <a:rPr lang="en-US" sz="1400" i="1" noProof="0" dirty="0"/>
                        <a:t>COD</a:t>
                      </a:r>
                      <a:r>
                        <a:rPr lang="en-US" sz="1400" i="1" baseline="0" noProof="0" dirty="0"/>
                        <a:t> Waivers</a:t>
                      </a:r>
                      <a:endParaRPr lang="en-US" sz="1400" i="1" noProof="0" dirty="0"/>
                    </a:p>
                    <a:p>
                      <a:pPr marL="171450" lvl="0" indent="-171450">
                        <a:buFont typeface="Arial" panose="020B0604020202020204" pitchFamily="34" charset="0"/>
                        <a:buChar char="•"/>
                      </a:pPr>
                      <a:r>
                        <a:rPr lang="en-US" sz="1400" i="0" noProof="0" dirty="0">
                          <a:solidFill>
                            <a:schemeClr val="tx1"/>
                          </a:solidFill>
                        </a:rPr>
                        <a:t>loyalty is mandatory component of EU corporate laws </a:t>
                      </a:r>
                      <a:r>
                        <a:rPr lang="en-US" sz="1400" i="0" noProof="0" dirty="0">
                          <a:solidFill>
                            <a:schemeClr val="tx1"/>
                          </a:solidFill>
                          <a:latin typeface="Calibri" panose="020F0502020204030204" pitchFamily="34" charset="0"/>
                          <a:cs typeface="Calibri" panose="020F0502020204030204" pitchFamily="34" charset="0"/>
                        </a:rPr>
                        <a:t>→ </a:t>
                      </a:r>
                      <a:r>
                        <a:rPr lang="en-US" sz="1400" i="0" noProof="0" dirty="0">
                          <a:solidFill>
                            <a:schemeClr val="tx1"/>
                          </a:solidFill>
                        </a:rPr>
                        <a:t>waivers are no-go (GER, ITA)</a:t>
                      </a:r>
                    </a:p>
                  </a:txBody>
                  <a:tcPr marL="64806" marR="64806" marT="32403" marB="32403"/>
                </a:tc>
                <a:tc>
                  <a:txBody>
                    <a:bodyPr/>
                    <a:lstStyle/>
                    <a:p>
                      <a:r>
                        <a:rPr lang="en-US" sz="1200" i="1" noProof="0" dirty="0"/>
                        <a:t>Drag-along Rights</a:t>
                      </a:r>
                    </a:p>
                    <a:p>
                      <a:pPr marL="285750" indent="-285750">
                        <a:buFont typeface="Arial" panose="020B0604020202020204" pitchFamily="34" charset="0"/>
                        <a:buChar char="•"/>
                      </a:pPr>
                      <a:r>
                        <a:rPr lang="en-US" sz="1200" i="0" noProof="0" dirty="0">
                          <a:solidFill>
                            <a:schemeClr val="tx1"/>
                          </a:solidFill>
                        </a:rPr>
                        <a:t>provisions migrate to Europe entirely unchanged.</a:t>
                      </a:r>
                    </a:p>
                    <a:p>
                      <a:pPr marL="285750" indent="-285750">
                        <a:buFont typeface="Arial" panose="020B0604020202020204" pitchFamily="34" charset="0"/>
                        <a:buChar char="•"/>
                      </a:pPr>
                      <a:r>
                        <a:rPr lang="en-US" sz="1200" i="0" noProof="0" dirty="0">
                          <a:solidFill>
                            <a:schemeClr val="tx1"/>
                          </a:solidFill>
                        </a:rPr>
                        <a:t>Fair value constraint kills it </a:t>
                      </a:r>
                    </a:p>
                  </a:txBody>
                  <a:tcPr marL="64806" marR="64806" marT="32403" marB="32403"/>
                </a:tc>
                <a:extLst>
                  <a:ext uri="{0D108BD9-81ED-4DB2-BD59-A6C34878D82A}">
                    <a16:rowId xmlns:a16="http://schemas.microsoft.com/office/drawing/2014/main" val="3080852565"/>
                  </a:ext>
                </a:extLst>
              </a:tr>
            </a:tbl>
          </a:graphicData>
        </a:graphic>
      </p:graphicFrame>
    </p:spTree>
    <p:extLst>
      <p:ext uri="{BB962C8B-B14F-4D97-AF65-F5344CB8AC3E}">
        <p14:creationId xmlns:p14="http://schemas.microsoft.com/office/powerpoint/2010/main" val="1067088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498059" y="214009"/>
            <a:ext cx="5102765" cy="593387"/>
          </a:xfrm>
          <a:prstGeom prst="rect">
            <a:avLst/>
          </a:prstGeom>
        </p:spPr>
        <p:txBody>
          <a:bodyPr>
            <a:noAutofit/>
          </a:bodyPr>
          <a:lstStyle/>
          <a:p>
            <a:pPr marL="32404"/>
            <a:r>
              <a:rPr lang="en-US" sz="2400" dirty="0"/>
              <a:t>The Myth of Functional Equivalence</a:t>
            </a:r>
          </a:p>
        </p:txBody>
      </p:sp>
      <p:sp>
        <p:nvSpPr>
          <p:cNvPr id="3" name="Content Placeholder 2"/>
          <p:cNvSpPr>
            <a:spLocks noGrp="1"/>
          </p:cNvSpPr>
          <p:nvPr>
            <p:ph type="subTitle" idx="4294967295"/>
          </p:nvPr>
        </p:nvSpPr>
        <p:spPr>
          <a:xfrm>
            <a:off x="447473" y="1135489"/>
            <a:ext cx="6973888" cy="3538538"/>
          </a:xfrm>
          <a:prstGeom prst="rect">
            <a:avLst/>
          </a:prstGeom>
        </p:spPr>
        <p:txBody>
          <a:bodyPr>
            <a:noAutofit/>
          </a:bodyPr>
          <a:lstStyle/>
          <a:p>
            <a:pPr marL="324041" indent="-324041">
              <a:spcAft>
                <a:spcPts val="1701"/>
              </a:spcAft>
              <a:buFont typeface="Arial" panose="020B0604020202020204" pitchFamily="34" charset="0"/>
              <a:buChar char="•"/>
            </a:pPr>
            <a:r>
              <a:rPr lang="en-US" sz="2400" dirty="0"/>
              <a:t>Functional equivalence sometimes works, many times not, and sometimes is only formal</a:t>
            </a:r>
          </a:p>
          <a:p>
            <a:pPr marL="324041" indent="-324041">
              <a:spcAft>
                <a:spcPts val="1701"/>
              </a:spcAft>
              <a:buFont typeface="Arial" panose="020B0604020202020204" pitchFamily="34" charset="0"/>
              <a:buChar char="•"/>
            </a:pPr>
            <a:r>
              <a:rPr lang="en-US" sz="2400" dirty="0"/>
              <a:t>Frequent disruption from national doctrines and standards, out of step with contemporary financial contracting</a:t>
            </a:r>
          </a:p>
          <a:p>
            <a:pPr marL="324041" indent="-324041">
              <a:spcAft>
                <a:spcPts val="600"/>
              </a:spcAft>
              <a:buFont typeface="Arial" panose="020B0604020202020204" pitchFamily="34" charset="0"/>
              <a:buChar char="•"/>
            </a:pPr>
            <a:r>
              <a:rPr lang="en-US" sz="2400" dirty="0"/>
              <a:t>Example: drag-along provisions in Italy</a:t>
            </a:r>
          </a:p>
          <a:p>
            <a:pPr marL="756095" lvl="1" indent="-324041">
              <a:buFont typeface="Arial" panose="020B0604020202020204" pitchFamily="34" charset="0"/>
              <a:buChar char="•"/>
            </a:pPr>
            <a:r>
              <a:rPr lang="en-US" sz="1600" dirty="0"/>
              <a:t>For about 25 years, transactional practice consistent with international contracting following the US model</a:t>
            </a:r>
          </a:p>
          <a:p>
            <a:pPr marL="756095" lvl="1" indent="-324041">
              <a:buFont typeface="Arial" panose="020B0604020202020204" pitchFamily="34" charset="0"/>
              <a:buChar char="•"/>
            </a:pPr>
            <a:r>
              <a:rPr lang="en-US" sz="1600" dirty="0"/>
              <a:t>Late 2000s: courts conclude that drag-along provisions are void if they do not feature fair value protections (i.e., recognizing an implicit appraisal right)</a:t>
            </a:r>
          </a:p>
          <a:p>
            <a:pPr marL="756095" lvl="1" indent="-324041">
              <a:buFont typeface="Arial" panose="020B0604020202020204" pitchFamily="34" charset="0"/>
              <a:buChar char="•"/>
            </a:pPr>
            <a:r>
              <a:rPr lang="en-US" sz="1600" dirty="0"/>
              <a:t>Prompted changes to contractual practices</a:t>
            </a:r>
          </a:p>
          <a:p>
            <a:pPr marL="756095" lvl="1" indent="-324041">
              <a:buFont typeface="Arial" panose="020B0604020202020204" pitchFamily="34" charset="0"/>
              <a:buChar char="•"/>
            </a:pPr>
            <a:r>
              <a:rPr lang="en-US" sz="1600" dirty="0"/>
              <a:t>Dramatic impact on investors’ perception of local institutional environment</a:t>
            </a:r>
          </a:p>
        </p:txBody>
      </p:sp>
      <p:sp>
        <p:nvSpPr>
          <p:cNvPr id="11" name="Datumsplatzhalter 3"/>
          <p:cNvSpPr>
            <a:spLocks noGrp="1"/>
          </p:cNvSpPr>
          <p:nvPr>
            <p:ph type="dt" sz="half" idx="4294967295"/>
          </p:nvPr>
        </p:nvSpPr>
        <p:spPr>
          <a:xfrm>
            <a:off x="0" y="6215063"/>
            <a:ext cx="1362075" cy="203200"/>
          </a:xfrm>
          <a:prstGeom prst="rect">
            <a:avLst/>
          </a:prstGeom>
        </p:spPr>
        <p:txBody>
          <a:bodyPr/>
          <a:lstStyle/>
          <a:p>
            <a:pPr algn="l" defTabSz="864108"/>
            <a:endParaRPr lang="de-DE" dirty="0">
              <a:solidFill>
                <a:prstClr val="white"/>
              </a:solidFill>
              <a:latin typeface="Arial"/>
            </a:endParaRPr>
          </a:p>
        </p:txBody>
      </p:sp>
      <p:sp>
        <p:nvSpPr>
          <p:cNvPr id="4" name="Title 1"/>
          <p:cNvSpPr txBox="1">
            <a:spLocks/>
          </p:cNvSpPr>
          <p:nvPr/>
        </p:nvSpPr>
        <p:spPr>
          <a:xfrm>
            <a:off x="4444696" y="1243499"/>
            <a:ext cx="1687393" cy="961285"/>
          </a:xfrm>
          <a:prstGeom prst="rect">
            <a:avLst/>
          </a:prstGeom>
        </p:spPr>
        <p:txBody>
          <a:bodyPr vert="horz" lIns="64806" tIns="32403" rIns="64806" bIns="32403"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defTabSz="864108"/>
            <a:endParaRPr lang="it-IT" sz="3119" dirty="0">
              <a:solidFill>
                <a:srgbClr val="4F81BD"/>
              </a:solidFill>
              <a:latin typeface="Arial"/>
            </a:endParaRPr>
          </a:p>
        </p:txBody>
      </p:sp>
      <p:sp>
        <p:nvSpPr>
          <p:cNvPr id="8" name="Title 1"/>
          <p:cNvSpPr txBox="1">
            <a:spLocks/>
          </p:cNvSpPr>
          <p:nvPr/>
        </p:nvSpPr>
        <p:spPr>
          <a:xfrm>
            <a:off x="294480" y="2284262"/>
            <a:ext cx="8032444" cy="3063599"/>
          </a:xfrm>
          <a:prstGeom prst="rect">
            <a:avLst/>
          </a:prstGeom>
        </p:spPr>
        <p:txBody>
          <a:bodyPr vert="horz" lIns="64806" tIns="32403" rIns="64806" bIns="32403"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defTabSz="864108"/>
            <a:br>
              <a:rPr lang="it-IT" sz="3119" dirty="0">
                <a:solidFill>
                  <a:srgbClr val="C0504D"/>
                </a:solidFill>
                <a:latin typeface="Arial"/>
              </a:rPr>
            </a:br>
            <a:br>
              <a:rPr lang="it-IT" sz="3119" dirty="0">
                <a:solidFill>
                  <a:srgbClr val="C0504D"/>
                </a:solidFill>
                <a:latin typeface="Arial"/>
              </a:rPr>
            </a:br>
            <a:endParaRPr lang="it-IT" sz="3119" dirty="0">
              <a:solidFill>
                <a:srgbClr val="C0504D"/>
              </a:solidFill>
              <a:latin typeface="Arial"/>
            </a:endParaRPr>
          </a:p>
        </p:txBody>
      </p:sp>
    </p:spTree>
    <p:extLst>
      <p:ext uri="{BB962C8B-B14F-4D97-AF65-F5344CB8AC3E}">
        <p14:creationId xmlns:p14="http://schemas.microsoft.com/office/powerpoint/2010/main" val="1227469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010289" y="65087"/>
            <a:ext cx="6600825" cy="422275"/>
          </a:xfrm>
          <a:prstGeom prst="rect">
            <a:avLst/>
          </a:prstGeom>
        </p:spPr>
        <p:txBody>
          <a:bodyPr>
            <a:normAutofit fontScale="90000"/>
          </a:bodyPr>
          <a:lstStyle/>
          <a:p>
            <a:r>
              <a:rPr lang="en-US" dirty="0"/>
              <a:t>Wrapping Up (1)</a:t>
            </a:r>
          </a:p>
        </p:txBody>
      </p:sp>
      <p:sp>
        <p:nvSpPr>
          <p:cNvPr id="3" name="Content Placeholder 2"/>
          <p:cNvSpPr>
            <a:spLocks noGrp="1"/>
          </p:cNvSpPr>
          <p:nvPr>
            <p:ph type="subTitle" idx="4294967295"/>
          </p:nvPr>
        </p:nvSpPr>
        <p:spPr>
          <a:xfrm>
            <a:off x="175097" y="938583"/>
            <a:ext cx="7611114" cy="5544767"/>
          </a:xfrm>
          <a:prstGeom prst="rect">
            <a:avLst/>
          </a:prstGeom>
        </p:spPr>
        <p:txBody>
          <a:bodyPr>
            <a:noAutofit/>
          </a:bodyPr>
          <a:lstStyle/>
          <a:p>
            <a:pPr marL="356445" indent="-324041">
              <a:spcAft>
                <a:spcPts val="1701"/>
              </a:spcAft>
              <a:buFont typeface="Arial" panose="020B0604020202020204" pitchFamily="34" charset="0"/>
              <a:buChar char="•"/>
            </a:pPr>
            <a:r>
              <a:rPr lang="en-US" sz="2400" dirty="0"/>
              <a:t>Can we replicate US-style VC contracts in Italy, Germany… (Continental) Europe? </a:t>
            </a:r>
          </a:p>
          <a:p>
            <a:pPr marL="356445" indent="-324041">
              <a:spcAft>
                <a:spcPts val="1701"/>
              </a:spcAft>
              <a:buFont typeface="Arial" panose="020B0604020202020204" pitchFamily="34" charset="0"/>
              <a:buChar char="•"/>
            </a:pPr>
            <a:r>
              <a:rPr lang="en-US" sz="2400" dirty="0"/>
              <a:t>Not really!</a:t>
            </a:r>
          </a:p>
          <a:p>
            <a:pPr marL="734532" lvl="1" indent="-324041">
              <a:spcAft>
                <a:spcPts val="1701"/>
              </a:spcAft>
              <a:buFont typeface="Arial" panose="020B0604020202020204" pitchFamily="34" charset="0"/>
              <a:buChar char="•"/>
            </a:pPr>
            <a:r>
              <a:rPr lang="en-US" sz="2000" dirty="0"/>
              <a:t>Esp. clear if one painstakingly looks at the law in action</a:t>
            </a:r>
          </a:p>
          <a:p>
            <a:pPr marL="788499" lvl="1" indent="-324041">
              <a:buFont typeface="Arial" panose="020B0604020202020204" pitchFamily="34" charset="0"/>
              <a:buChar char="•"/>
            </a:pPr>
            <a:r>
              <a:rPr lang="en-US" sz="2000" dirty="0"/>
              <a:t>Corporate law’s inflexibility matters directly for VC contracting and affects both contract design and functionality</a:t>
            </a:r>
          </a:p>
          <a:p>
            <a:pPr marL="1166586" lvl="2" indent="-324041">
              <a:buFont typeface="Arial" panose="020B0604020202020204" pitchFamily="34" charset="0"/>
              <a:buChar char="•"/>
            </a:pPr>
            <a:r>
              <a:rPr lang="en-US" sz="1700" dirty="0"/>
              <a:t>VC contracts can be less valuable tools to structure investment relationships</a:t>
            </a:r>
          </a:p>
        </p:txBody>
      </p:sp>
      <p:sp>
        <p:nvSpPr>
          <p:cNvPr id="9" name="Datumsplatzhalter 3"/>
          <p:cNvSpPr>
            <a:spLocks noGrp="1"/>
          </p:cNvSpPr>
          <p:nvPr>
            <p:ph type="dt" sz="half" idx="4294967295"/>
          </p:nvPr>
        </p:nvSpPr>
        <p:spPr>
          <a:xfrm>
            <a:off x="0" y="6215063"/>
            <a:ext cx="1362075" cy="203200"/>
          </a:xfrm>
          <a:prstGeom prst="rect">
            <a:avLst/>
          </a:prstGeom>
        </p:spPr>
        <p:txBody>
          <a:bodyPr/>
          <a:lstStyle/>
          <a:p>
            <a:pPr algn="l" defTabSz="864108"/>
            <a:endParaRPr lang="de-DE" dirty="0">
              <a:solidFill>
                <a:prstClr val="white"/>
              </a:solidFill>
              <a:latin typeface="Arial"/>
            </a:endParaRPr>
          </a:p>
        </p:txBody>
      </p:sp>
      <p:sp>
        <p:nvSpPr>
          <p:cNvPr id="4" name="Title 1"/>
          <p:cNvSpPr txBox="1">
            <a:spLocks/>
          </p:cNvSpPr>
          <p:nvPr/>
        </p:nvSpPr>
        <p:spPr>
          <a:xfrm>
            <a:off x="4444696" y="1243499"/>
            <a:ext cx="1687393" cy="961285"/>
          </a:xfrm>
          <a:prstGeom prst="rect">
            <a:avLst/>
          </a:prstGeom>
        </p:spPr>
        <p:txBody>
          <a:bodyPr vert="horz" lIns="64806" tIns="32403" rIns="64806" bIns="32403"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defTabSz="864108"/>
            <a:endParaRPr lang="it-IT" sz="3119" dirty="0">
              <a:solidFill>
                <a:srgbClr val="4F81BD"/>
              </a:solidFill>
              <a:latin typeface="Arial"/>
            </a:endParaRPr>
          </a:p>
        </p:txBody>
      </p:sp>
      <p:sp>
        <p:nvSpPr>
          <p:cNvPr id="8" name="Title 1"/>
          <p:cNvSpPr txBox="1">
            <a:spLocks/>
          </p:cNvSpPr>
          <p:nvPr/>
        </p:nvSpPr>
        <p:spPr>
          <a:xfrm>
            <a:off x="294480" y="2284262"/>
            <a:ext cx="8032444" cy="3063599"/>
          </a:xfrm>
          <a:prstGeom prst="rect">
            <a:avLst/>
          </a:prstGeom>
        </p:spPr>
        <p:txBody>
          <a:bodyPr vert="horz" lIns="64806" tIns="32403" rIns="64806" bIns="32403"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defTabSz="864108"/>
            <a:br>
              <a:rPr lang="it-IT" sz="3119" dirty="0">
                <a:solidFill>
                  <a:srgbClr val="C0504D"/>
                </a:solidFill>
                <a:latin typeface="Arial"/>
              </a:rPr>
            </a:br>
            <a:br>
              <a:rPr lang="it-IT" sz="3119" dirty="0">
                <a:solidFill>
                  <a:srgbClr val="C0504D"/>
                </a:solidFill>
                <a:latin typeface="Arial"/>
              </a:rPr>
            </a:br>
            <a:endParaRPr lang="it-IT" sz="3119" dirty="0">
              <a:solidFill>
                <a:srgbClr val="C0504D"/>
              </a:solidFill>
              <a:latin typeface="Arial"/>
            </a:endParaRPr>
          </a:p>
        </p:txBody>
      </p:sp>
    </p:spTree>
    <p:extLst>
      <p:ext uri="{BB962C8B-B14F-4D97-AF65-F5344CB8AC3E}">
        <p14:creationId xmlns:p14="http://schemas.microsoft.com/office/powerpoint/2010/main" val="3418619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010289" y="65087"/>
            <a:ext cx="6600825" cy="422275"/>
          </a:xfrm>
          <a:prstGeom prst="rect">
            <a:avLst/>
          </a:prstGeom>
        </p:spPr>
        <p:txBody>
          <a:bodyPr>
            <a:normAutofit fontScale="90000"/>
          </a:bodyPr>
          <a:lstStyle/>
          <a:p>
            <a:r>
              <a:rPr lang="en-US" dirty="0"/>
              <a:t>Wrapping Up (2)</a:t>
            </a:r>
          </a:p>
        </p:txBody>
      </p:sp>
      <p:sp>
        <p:nvSpPr>
          <p:cNvPr id="3" name="Content Placeholder 2"/>
          <p:cNvSpPr>
            <a:spLocks noGrp="1"/>
          </p:cNvSpPr>
          <p:nvPr>
            <p:ph type="subTitle" idx="4294967295"/>
          </p:nvPr>
        </p:nvSpPr>
        <p:spPr>
          <a:xfrm>
            <a:off x="143248" y="1164022"/>
            <a:ext cx="7611114" cy="4629254"/>
          </a:xfrm>
          <a:prstGeom prst="rect">
            <a:avLst/>
          </a:prstGeom>
        </p:spPr>
        <p:txBody>
          <a:bodyPr>
            <a:noAutofit/>
          </a:bodyPr>
          <a:lstStyle/>
          <a:p>
            <a:pPr marL="788499" lvl="1" indent="-324041">
              <a:buFont typeface="Arial" panose="020B0604020202020204" pitchFamily="34" charset="0"/>
              <a:buChar char="•"/>
            </a:pPr>
            <a:r>
              <a:rPr lang="en-US" sz="2000" dirty="0"/>
              <a:t>Strong orientation towards US model still (partially) observed: </a:t>
            </a:r>
          </a:p>
          <a:p>
            <a:pPr marL="1220553" lvl="2" indent="-324041" algn="l">
              <a:buFont typeface="Arial" panose="020B0604020202020204" pitchFamily="34" charset="0"/>
              <a:buChar char="•"/>
            </a:pPr>
            <a:r>
              <a:rPr lang="en-US" sz="1600" dirty="0">
                <a:solidFill>
                  <a:schemeClr val="tx1"/>
                </a:solidFill>
              </a:rPr>
              <a:t>less costly than having tailor-made advice (esp. if uncertainty as to legality is high)</a:t>
            </a:r>
          </a:p>
          <a:p>
            <a:pPr marL="1220553" lvl="2" indent="-324041">
              <a:buFont typeface="Arial" panose="020B0604020202020204" pitchFamily="34" charset="0"/>
              <a:buChar char="•"/>
            </a:pPr>
            <a:r>
              <a:rPr lang="en-US" sz="1600" dirty="0">
                <a:solidFill>
                  <a:schemeClr val="tx1"/>
                </a:solidFill>
              </a:rPr>
              <a:t>second best (or better than nothing) when it comes to unsuccessful and contested transactions</a:t>
            </a:r>
          </a:p>
          <a:p>
            <a:pPr marL="1220553" lvl="2" indent="-324041" algn="l">
              <a:buFont typeface="Arial" panose="020B0604020202020204" pitchFamily="34" charset="0"/>
              <a:buChar char="•"/>
            </a:pPr>
            <a:r>
              <a:rPr lang="en-US" sz="1600" dirty="0">
                <a:solidFill>
                  <a:schemeClr val="tx1"/>
                </a:solidFill>
              </a:rPr>
              <a:t>corroborates social norms in VC community and thus shapes behavior</a:t>
            </a:r>
          </a:p>
          <a:p>
            <a:pPr marL="1220553" lvl="2" indent="-324041" algn="l">
              <a:spcAft>
                <a:spcPts val="1701"/>
              </a:spcAft>
              <a:buFont typeface="Arial" panose="020B0604020202020204" pitchFamily="34" charset="0"/>
              <a:buChar char="•"/>
            </a:pPr>
            <a:r>
              <a:rPr lang="en-US" sz="1600" dirty="0"/>
              <a:t>Litigation unlikely anyway</a:t>
            </a:r>
            <a:endParaRPr lang="en-US" sz="1600" dirty="0">
              <a:solidFill>
                <a:schemeClr val="tx1"/>
              </a:solidFill>
            </a:endParaRPr>
          </a:p>
          <a:p>
            <a:pPr marL="356445" indent="-324041">
              <a:buFont typeface="Arial" panose="020B0604020202020204" pitchFamily="34" charset="0"/>
              <a:buChar char="•"/>
            </a:pPr>
            <a:r>
              <a:rPr lang="en-US" sz="2400" dirty="0"/>
              <a:t>Implications?</a:t>
            </a:r>
          </a:p>
          <a:p>
            <a:pPr marL="734532" lvl="1" indent="-324041">
              <a:buFont typeface="Arial" panose="020B0604020202020204" pitchFamily="34" charset="0"/>
              <a:buChar char="•"/>
            </a:pPr>
            <a:r>
              <a:rPr lang="en-US" sz="2000" dirty="0"/>
              <a:t>At the margin this must affect VC investment: how thin is the margin?</a:t>
            </a:r>
          </a:p>
          <a:p>
            <a:pPr marL="1112619" lvl="2" indent="-324041">
              <a:buFont typeface="Arial" panose="020B0604020202020204" pitchFamily="34" charset="0"/>
              <a:buChar char="•"/>
            </a:pPr>
            <a:r>
              <a:rPr lang="en-US" sz="1700" dirty="0"/>
              <a:t>When the tide goes down…</a:t>
            </a:r>
          </a:p>
          <a:p>
            <a:pPr marL="734532" lvl="1" indent="-324041">
              <a:buFont typeface="Arial" panose="020B0604020202020204" pitchFamily="34" charset="0"/>
              <a:buChar char="•"/>
            </a:pPr>
            <a:r>
              <a:rPr lang="en-US" sz="2000" dirty="0"/>
              <a:t>For policy: given the source of constraints, flexibility-enhancing reforms require more than mere repeals and new, laxer rules</a:t>
            </a:r>
          </a:p>
          <a:p>
            <a:pPr marL="734532" lvl="1" indent="-324041">
              <a:buFont typeface="Arial" panose="020B0604020202020204" pitchFamily="34" charset="0"/>
              <a:buChar char="•"/>
            </a:pPr>
            <a:endParaRPr lang="en-US" sz="2000" dirty="0"/>
          </a:p>
          <a:p>
            <a:pPr marL="734532" lvl="1" indent="-324041">
              <a:spcAft>
                <a:spcPts val="1701"/>
              </a:spcAft>
              <a:buFont typeface="Arial" panose="020B0604020202020204" pitchFamily="34" charset="0"/>
              <a:buChar char="•"/>
            </a:pPr>
            <a:endParaRPr lang="en-US" sz="2000" dirty="0"/>
          </a:p>
          <a:p>
            <a:pPr marL="734532" lvl="1" indent="-324041">
              <a:spcAft>
                <a:spcPts val="1701"/>
              </a:spcAft>
              <a:buFont typeface="Arial" panose="020B0604020202020204" pitchFamily="34" charset="0"/>
              <a:buChar char="•"/>
            </a:pPr>
            <a:endParaRPr lang="en-US" sz="2000" dirty="0"/>
          </a:p>
        </p:txBody>
      </p:sp>
      <p:sp>
        <p:nvSpPr>
          <p:cNvPr id="9" name="Datumsplatzhalter 3"/>
          <p:cNvSpPr>
            <a:spLocks noGrp="1"/>
          </p:cNvSpPr>
          <p:nvPr>
            <p:ph type="dt" sz="half" idx="4294967295"/>
          </p:nvPr>
        </p:nvSpPr>
        <p:spPr>
          <a:xfrm>
            <a:off x="0" y="6215063"/>
            <a:ext cx="1362075" cy="203200"/>
          </a:xfrm>
          <a:prstGeom prst="rect">
            <a:avLst/>
          </a:prstGeom>
        </p:spPr>
        <p:txBody>
          <a:bodyPr/>
          <a:lstStyle/>
          <a:p>
            <a:pPr algn="l" defTabSz="864108"/>
            <a:endParaRPr lang="de-DE" dirty="0">
              <a:solidFill>
                <a:prstClr val="white"/>
              </a:solidFill>
              <a:latin typeface="Arial"/>
            </a:endParaRPr>
          </a:p>
        </p:txBody>
      </p:sp>
      <p:sp>
        <p:nvSpPr>
          <p:cNvPr id="4" name="Title 1"/>
          <p:cNvSpPr txBox="1">
            <a:spLocks/>
          </p:cNvSpPr>
          <p:nvPr/>
        </p:nvSpPr>
        <p:spPr>
          <a:xfrm>
            <a:off x="4444696" y="1243499"/>
            <a:ext cx="1687393" cy="961285"/>
          </a:xfrm>
          <a:prstGeom prst="rect">
            <a:avLst/>
          </a:prstGeom>
        </p:spPr>
        <p:txBody>
          <a:bodyPr vert="horz" lIns="64806" tIns="32403" rIns="64806" bIns="32403"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defTabSz="864108"/>
            <a:endParaRPr lang="it-IT" sz="3119" dirty="0">
              <a:solidFill>
                <a:srgbClr val="4F81BD"/>
              </a:solidFill>
              <a:latin typeface="Arial"/>
            </a:endParaRPr>
          </a:p>
        </p:txBody>
      </p:sp>
      <p:sp>
        <p:nvSpPr>
          <p:cNvPr id="8" name="Title 1"/>
          <p:cNvSpPr txBox="1">
            <a:spLocks/>
          </p:cNvSpPr>
          <p:nvPr/>
        </p:nvSpPr>
        <p:spPr>
          <a:xfrm>
            <a:off x="294480" y="2284262"/>
            <a:ext cx="8032444" cy="3063599"/>
          </a:xfrm>
          <a:prstGeom prst="rect">
            <a:avLst/>
          </a:prstGeom>
        </p:spPr>
        <p:txBody>
          <a:bodyPr vert="horz" lIns="64806" tIns="32403" rIns="64806" bIns="32403"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defTabSz="864108"/>
            <a:br>
              <a:rPr lang="it-IT" sz="3119" dirty="0">
                <a:solidFill>
                  <a:srgbClr val="C0504D"/>
                </a:solidFill>
                <a:latin typeface="Arial"/>
              </a:rPr>
            </a:br>
            <a:br>
              <a:rPr lang="it-IT" sz="3119" dirty="0">
                <a:solidFill>
                  <a:srgbClr val="C0504D"/>
                </a:solidFill>
                <a:latin typeface="Arial"/>
              </a:rPr>
            </a:br>
            <a:endParaRPr lang="it-IT" sz="3119" dirty="0">
              <a:solidFill>
                <a:srgbClr val="C0504D"/>
              </a:solidFill>
              <a:latin typeface="Arial"/>
            </a:endParaRPr>
          </a:p>
        </p:txBody>
      </p:sp>
    </p:spTree>
    <p:extLst>
      <p:ext uri="{BB962C8B-B14F-4D97-AF65-F5344CB8AC3E}">
        <p14:creationId xmlns:p14="http://schemas.microsoft.com/office/powerpoint/2010/main" val="2772046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AA9A32-2F15-4846-977D-7E21D288287B}"/>
              </a:ext>
            </a:extLst>
          </p:cNvPr>
          <p:cNvSpPr/>
          <p:nvPr/>
        </p:nvSpPr>
        <p:spPr>
          <a:xfrm>
            <a:off x="590550" y="2019300"/>
            <a:ext cx="3914775" cy="26955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3600" b="1" dirty="0">
                <a:solidFill>
                  <a:srgbClr val="002060"/>
                </a:solidFill>
              </a:rPr>
              <a:t>THANK YOU!</a:t>
            </a:r>
          </a:p>
        </p:txBody>
      </p:sp>
    </p:spTree>
    <p:extLst>
      <p:ext uri="{BB962C8B-B14F-4D97-AF65-F5344CB8AC3E}">
        <p14:creationId xmlns:p14="http://schemas.microsoft.com/office/powerpoint/2010/main" val="2037735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019968" y="128757"/>
            <a:ext cx="6600825" cy="422275"/>
          </a:xfrm>
          <a:prstGeom prst="rect">
            <a:avLst/>
          </a:prstGeom>
        </p:spPr>
        <p:txBody>
          <a:bodyPr>
            <a:normAutofit fontScale="90000"/>
          </a:bodyPr>
          <a:lstStyle/>
          <a:p>
            <a:r>
              <a:rPr lang="de-DE" dirty="0"/>
              <a:t>Roadmap</a:t>
            </a:r>
            <a:endParaRPr lang="it-IT" dirty="0"/>
          </a:p>
        </p:txBody>
      </p:sp>
      <p:sp>
        <p:nvSpPr>
          <p:cNvPr id="3" name="Untertitel 2"/>
          <p:cNvSpPr>
            <a:spLocks noGrp="1"/>
          </p:cNvSpPr>
          <p:nvPr>
            <p:ph type="subTitle" idx="4294967295"/>
          </p:nvPr>
        </p:nvSpPr>
        <p:spPr>
          <a:xfrm>
            <a:off x="252919" y="1386056"/>
            <a:ext cx="6973888" cy="3538538"/>
          </a:xfrm>
          <a:prstGeom prst="rect">
            <a:avLst/>
          </a:prstGeom>
        </p:spPr>
        <p:txBody>
          <a:bodyPr/>
          <a:lstStyle/>
          <a:p>
            <a:pPr marL="324041" indent="-324041">
              <a:spcAft>
                <a:spcPts val="1701"/>
              </a:spcAft>
              <a:buFont typeface="Arial" panose="020B0604020202020204" pitchFamily="34" charset="0"/>
              <a:buChar char="•"/>
            </a:pPr>
            <a:r>
              <a:rPr lang="en-US" sz="2800" b="1" dirty="0"/>
              <a:t>Research question:</a:t>
            </a:r>
            <a:r>
              <a:rPr lang="en-US" sz="2800" dirty="0"/>
              <a:t> Do Italian and German corporate laws prevent US-style VC contracting?</a:t>
            </a:r>
          </a:p>
          <a:p>
            <a:pPr marL="756095" lvl="1" indent="-324041">
              <a:buFont typeface="Symbol" panose="05050102010706020507" pitchFamily="18" charset="2"/>
              <a:buChar char="-"/>
            </a:pPr>
            <a:r>
              <a:rPr lang="en-US" sz="2400" dirty="0"/>
              <a:t>What do we know about the interrelation of VC markets and the institutions of corporate law and governance?</a:t>
            </a:r>
          </a:p>
          <a:p>
            <a:pPr marL="756095" lvl="1" indent="-324041">
              <a:buFont typeface="Symbol" panose="05050102010706020507" pitchFamily="18" charset="2"/>
              <a:buChar char="-"/>
            </a:pPr>
            <a:r>
              <a:rPr lang="en-US" sz="2400" dirty="0"/>
              <a:t>Granular understanding of Italian and German corporate laws shows they </a:t>
            </a:r>
            <a:r>
              <a:rPr lang="en-US" sz="2400" b="1" u="sng" dirty="0"/>
              <a:t>are</a:t>
            </a:r>
            <a:r>
              <a:rPr lang="en-US" sz="2400" dirty="0"/>
              <a:t> an impediment to US-style VC contracting</a:t>
            </a:r>
          </a:p>
          <a:p>
            <a:pPr marL="756095" lvl="1" indent="-324041">
              <a:buFont typeface="Symbol" panose="05050102010706020507" pitchFamily="18" charset="2"/>
              <a:buChar char="-"/>
            </a:pPr>
            <a:r>
              <a:rPr lang="en-US" sz="2400" dirty="0"/>
              <a:t>Implications? </a:t>
            </a:r>
            <a:endParaRPr lang="en-US" dirty="0"/>
          </a:p>
        </p:txBody>
      </p:sp>
      <p:sp>
        <p:nvSpPr>
          <p:cNvPr id="4" name="Title 1"/>
          <p:cNvSpPr txBox="1">
            <a:spLocks/>
          </p:cNvSpPr>
          <p:nvPr/>
        </p:nvSpPr>
        <p:spPr>
          <a:xfrm>
            <a:off x="4444696" y="1243499"/>
            <a:ext cx="1687393" cy="961285"/>
          </a:xfrm>
          <a:prstGeom prst="rect">
            <a:avLst/>
          </a:prstGeom>
        </p:spPr>
        <p:txBody>
          <a:bodyPr vert="horz" lIns="64806" tIns="32403" rIns="64806" bIns="32403"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defTabSz="864108"/>
            <a:endParaRPr lang="it-IT" sz="3119" dirty="0">
              <a:solidFill>
                <a:srgbClr val="4F81BD"/>
              </a:solidFill>
              <a:latin typeface="Arial"/>
            </a:endParaRPr>
          </a:p>
        </p:txBody>
      </p:sp>
    </p:spTree>
    <p:extLst>
      <p:ext uri="{BB962C8B-B14F-4D97-AF65-F5344CB8AC3E}">
        <p14:creationId xmlns:p14="http://schemas.microsoft.com/office/powerpoint/2010/main" val="3037603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945532" y="48402"/>
            <a:ext cx="4655293" cy="833978"/>
          </a:xfrm>
          <a:prstGeom prst="rect">
            <a:avLst/>
          </a:prstGeom>
        </p:spPr>
        <p:txBody>
          <a:bodyPr>
            <a:noAutofit/>
          </a:bodyPr>
          <a:lstStyle/>
          <a:p>
            <a:r>
              <a:rPr lang="de-DE" sz="2400" dirty="0"/>
              <a:t>VC and </a:t>
            </a:r>
            <a:r>
              <a:rPr lang="de-DE" sz="2400" dirty="0" err="1"/>
              <a:t>institutions</a:t>
            </a:r>
            <a:r>
              <a:rPr lang="de-DE" sz="2400" dirty="0"/>
              <a:t>: </a:t>
            </a:r>
            <a:br>
              <a:rPr lang="de-DE" sz="2400" dirty="0"/>
            </a:br>
            <a:r>
              <a:rPr lang="de-DE" sz="2400" dirty="0" err="1"/>
              <a:t>the</a:t>
            </a:r>
            <a:r>
              <a:rPr lang="de-DE" sz="2400" dirty="0"/>
              <a:t> </a:t>
            </a:r>
            <a:r>
              <a:rPr lang="de-DE" sz="2400" i="1" dirty="0"/>
              <a:t>Law &amp; Finance</a:t>
            </a:r>
            <a:r>
              <a:rPr lang="de-DE" sz="2400" dirty="0"/>
              <a:t> </a:t>
            </a:r>
            <a:r>
              <a:rPr lang="de-DE" sz="2400" dirty="0" err="1"/>
              <a:t>perspective</a:t>
            </a:r>
            <a:endParaRPr lang="it-IT" sz="2400" dirty="0"/>
          </a:p>
        </p:txBody>
      </p:sp>
      <p:sp>
        <p:nvSpPr>
          <p:cNvPr id="3" name="Untertitel 2"/>
          <p:cNvSpPr>
            <a:spLocks noGrp="1"/>
          </p:cNvSpPr>
          <p:nvPr>
            <p:ph type="subTitle" idx="4294967295"/>
          </p:nvPr>
        </p:nvSpPr>
        <p:spPr>
          <a:xfrm>
            <a:off x="457200" y="1498060"/>
            <a:ext cx="6973888" cy="4613309"/>
          </a:xfrm>
          <a:prstGeom prst="rect">
            <a:avLst/>
          </a:prstGeom>
        </p:spPr>
        <p:txBody>
          <a:bodyPr/>
          <a:lstStyle/>
          <a:p>
            <a:pPr marL="324041" indent="-324041">
              <a:spcAft>
                <a:spcPts val="1701"/>
              </a:spcAft>
              <a:buFont typeface="Arial" panose="020B0604020202020204" pitchFamily="34" charset="0"/>
              <a:buChar char="•"/>
            </a:pPr>
            <a:r>
              <a:rPr lang="en-US" sz="2400" dirty="0"/>
              <a:t>Literature on relationship btw institutional environment and VC markets, including influence of corporate law; among others: </a:t>
            </a:r>
          </a:p>
          <a:p>
            <a:pPr marL="756095" lvl="1" indent="-324041">
              <a:buFont typeface="Symbol" panose="05050102010706020507" pitchFamily="18" charset="2"/>
              <a:buChar char="-"/>
            </a:pPr>
            <a:r>
              <a:rPr lang="en-US" sz="1512" dirty="0" err="1"/>
              <a:t>Jeng</a:t>
            </a:r>
            <a:r>
              <a:rPr lang="en-US" sz="1512" dirty="0"/>
              <a:t> and Wells (2000): no significant correlation between LLSV indices and VC market development; but IPO markets hinge on corporate law quality</a:t>
            </a:r>
          </a:p>
          <a:p>
            <a:pPr marL="756095" lvl="1" indent="-324041">
              <a:buFont typeface="Symbol" panose="05050102010706020507" pitchFamily="18" charset="2"/>
              <a:buChar char="-"/>
            </a:pPr>
            <a:r>
              <a:rPr lang="en-US" sz="1512" dirty="0"/>
              <a:t>Lerner and </a:t>
            </a:r>
            <a:r>
              <a:rPr lang="en-US" sz="1512" dirty="0" err="1"/>
              <a:t>Schoar</a:t>
            </a:r>
            <a:r>
              <a:rPr lang="en-US" sz="1512" dirty="0"/>
              <a:t> (2005): common law is better due to superior enforcement;</a:t>
            </a:r>
          </a:p>
          <a:p>
            <a:pPr marL="756095" lvl="1" indent="-324041">
              <a:buFont typeface="Symbol" panose="05050102010706020507" pitchFamily="18" charset="2"/>
              <a:buChar char="-"/>
            </a:pPr>
            <a:r>
              <a:rPr lang="en-US" sz="1512" dirty="0"/>
              <a:t>Aggarwal and Goodell (2014): legal origins matter for their ability to deliver better investor protection.</a:t>
            </a:r>
          </a:p>
          <a:p>
            <a:pPr marL="324041" indent="-324041">
              <a:spcBef>
                <a:spcPts val="1701"/>
              </a:spcBef>
              <a:buFont typeface="Arial" panose="020B0604020202020204" pitchFamily="34" charset="0"/>
              <a:buChar char="•"/>
            </a:pPr>
            <a:r>
              <a:rPr lang="en-US" sz="2400" dirty="0"/>
              <a:t>General (corporate) law quality seems to matter somewhat and indirectly (via better exit)</a:t>
            </a:r>
          </a:p>
          <a:p>
            <a:endParaRPr lang="en-US" dirty="0"/>
          </a:p>
        </p:txBody>
      </p:sp>
      <p:sp>
        <p:nvSpPr>
          <p:cNvPr id="4" name="Title 1"/>
          <p:cNvSpPr txBox="1">
            <a:spLocks/>
          </p:cNvSpPr>
          <p:nvPr/>
        </p:nvSpPr>
        <p:spPr>
          <a:xfrm>
            <a:off x="4444696" y="1243499"/>
            <a:ext cx="1687393" cy="961285"/>
          </a:xfrm>
          <a:prstGeom prst="rect">
            <a:avLst/>
          </a:prstGeom>
        </p:spPr>
        <p:txBody>
          <a:bodyPr vert="horz" lIns="64806" tIns="32403" rIns="64806" bIns="32403"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defTabSz="864108"/>
            <a:endParaRPr lang="it-IT" sz="3119" dirty="0">
              <a:solidFill>
                <a:srgbClr val="4F81BD"/>
              </a:solidFill>
              <a:latin typeface="Arial"/>
            </a:endParaRPr>
          </a:p>
        </p:txBody>
      </p:sp>
    </p:spTree>
    <p:extLst>
      <p:ext uri="{BB962C8B-B14F-4D97-AF65-F5344CB8AC3E}">
        <p14:creationId xmlns:p14="http://schemas.microsoft.com/office/powerpoint/2010/main" val="2150967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450823" y="276161"/>
            <a:ext cx="5739116" cy="422275"/>
          </a:xfrm>
          <a:prstGeom prst="rect">
            <a:avLst/>
          </a:prstGeom>
        </p:spPr>
        <p:txBody>
          <a:bodyPr>
            <a:noAutofit/>
          </a:bodyPr>
          <a:lstStyle/>
          <a:p>
            <a:r>
              <a:rPr lang="de-DE" sz="2400" dirty="0"/>
              <a:t>VC </a:t>
            </a:r>
            <a:r>
              <a:rPr lang="de-DE" sz="2400" dirty="0" err="1"/>
              <a:t>and</a:t>
            </a:r>
            <a:r>
              <a:rPr lang="de-DE" sz="2400" dirty="0"/>
              <a:t> </a:t>
            </a:r>
            <a:r>
              <a:rPr lang="de-DE" sz="2400" dirty="0" err="1"/>
              <a:t>institutions</a:t>
            </a:r>
            <a:r>
              <a:rPr lang="de-DE" sz="2400" dirty="0"/>
              <a:t>: </a:t>
            </a:r>
            <a:r>
              <a:rPr lang="de-DE" sz="2400" dirty="0" err="1"/>
              <a:t>the</a:t>
            </a:r>
            <a:r>
              <a:rPr lang="de-DE" sz="2400" dirty="0"/>
              <a:t> </a:t>
            </a:r>
            <a:r>
              <a:rPr lang="de-DE" sz="2400" dirty="0" err="1"/>
              <a:t>irrelevance</a:t>
            </a:r>
            <a:r>
              <a:rPr lang="de-DE" sz="2400" dirty="0"/>
              <a:t> </a:t>
            </a:r>
            <a:r>
              <a:rPr lang="de-DE" sz="2400" dirty="0" err="1"/>
              <a:t>view</a:t>
            </a:r>
            <a:endParaRPr lang="it-IT" sz="2400" dirty="0"/>
          </a:p>
        </p:txBody>
      </p:sp>
      <p:sp>
        <p:nvSpPr>
          <p:cNvPr id="3" name="Untertitel 2"/>
          <p:cNvSpPr>
            <a:spLocks noGrp="1"/>
          </p:cNvSpPr>
          <p:nvPr>
            <p:ph type="subTitle" idx="4294967295"/>
          </p:nvPr>
        </p:nvSpPr>
        <p:spPr>
          <a:xfrm>
            <a:off x="157684" y="1238499"/>
            <a:ext cx="7234633" cy="4391119"/>
          </a:xfrm>
          <a:prstGeom prst="rect">
            <a:avLst/>
          </a:prstGeom>
        </p:spPr>
        <p:txBody>
          <a:bodyPr/>
          <a:lstStyle/>
          <a:p>
            <a:pPr marL="324041" indent="-324041">
              <a:spcAft>
                <a:spcPts val="1701"/>
              </a:spcAft>
              <a:buFont typeface="Arial" panose="020B0604020202020204" pitchFamily="34" charset="0"/>
              <a:buChar char="•"/>
            </a:pPr>
            <a:r>
              <a:rPr lang="en-US" sz="2000" dirty="0"/>
              <a:t>Kaplan et al. (2007) </a:t>
            </a:r>
          </a:p>
          <a:p>
            <a:pPr marL="756095" lvl="1" indent="-324041">
              <a:buFont typeface="Symbol" panose="05050102010706020507" pitchFamily="18" charset="2"/>
              <a:buChar char="-"/>
            </a:pPr>
            <a:r>
              <a:rPr lang="en-US" sz="1800" dirty="0"/>
              <a:t>“… analyze how the contracts allocate cash flow, board, liquidation, and other control rights [across jurisdictions].</a:t>
            </a:r>
          </a:p>
          <a:p>
            <a:pPr marL="756095" lvl="1" indent="-324041">
              <a:buFont typeface="Symbol" panose="05050102010706020507" pitchFamily="18" charset="2"/>
              <a:buChar char="-"/>
            </a:pPr>
            <a:r>
              <a:rPr lang="en-US" sz="1800" dirty="0"/>
              <a:t>[find] contracts differ across legal regimes. US style contracts are more typical in common law countries. However, there appear to be few institutional impediments to implementing US style terms. More experienced VCs are able to implement US style contracts regardless of legal regime.” </a:t>
            </a:r>
          </a:p>
          <a:p>
            <a:pPr marL="324041" indent="-324041">
              <a:spcBef>
                <a:spcPts val="1701"/>
              </a:spcBef>
              <a:buFont typeface="Arial" panose="020B0604020202020204" pitchFamily="34" charset="0"/>
              <a:buChar char="•"/>
            </a:pPr>
            <a:r>
              <a:rPr lang="en-US" sz="2000" dirty="0"/>
              <a:t>Private ordering solutions prevail in a </a:t>
            </a:r>
            <a:r>
              <a:rPr lang="en-US" sz="2000" dirty="0" err="1"/>
              <a:t>Coasean</a:t>
            </a:r>
            <a:r>
              <a:rPr lang="en-US" sz="2000" dirty="0"/>
              <a:t> bargain: </a:t>
            </a:r>
            <a:r>
              <a:rPr lang="it-IT" sz="2000" dirty="0" err="1"/>
              <a:t>seasoned</a:t>
            </a:r>
            <a:r>
              <a:rPr lang="it-IT" sz="2000" dirty="0"/>
              <a:t> VC </a:t>
            </a:r>
            <a:r>
              <a:rPr lang="it-IT" sz="2000" dirty="0" err="1"/>
              <a:t>firms</a:t>
            </a:r>
            <a:r>
              <a:rPr lang="it-IT" sz="2000" dirty="0"/>
              <a:t> (and </a:t>
            </a:r>
            <a:r>
              <a:rPr lang="it-IT" sz="2000" dirty="0" err="1"/>
              <a:t>entrepreneurs</a:t>
            </a:r>
            <a:r>
              <a:rPr lang="it-IT" sz="2000" dirty="0"/>
              <a:t>) can do whatever </a:t>
            </a:r>
            <a:r>
              <a:rPr lang="it-IT" sz="2000" dirty="0" err="1"/>
              <a:t>they</a:t>
            </a:r>
            <a:r>
              <a:rPr lang="it-IT" sz="2000" dirty="0"/>
              <a:t> </a:t>
            </a:r>
            <a:r>
              <a:rPr lang="it-IT" sz="2000" dirty="0" err="1"/>
              <a:t>want</a:t>
            </a:r>
            <a:r>
              <a:rPr lang="it-IT" sz="2000" dirty="0"/>
              <a:t> – </a:t>
            </a:r>
            <a:r>
              <a:rPr lang="it-IT" sz="2000" dirty="0" err="1"/>
              <a:t>regardless</a:t>
            </a:r>
            <a:r>
              <a:rPr lang="it-IT" sz="2000" dirty="0"/>
              <a:t> of </a:t>
            </a:r>
            <a:r>
              <a:rPr lang="it-IT" sz="2000" dirty="0" err="1"/>
              <a:t>what</a:t>
            </a:r>
            <a:r>
              <a:rPr lang="it-IT" sz="2000" dirty="0"/>
              <a:t> corporate law </a:t>
            </a:r>
            <a:r>
              <a:rPr lang="it-IT" sz="2000" dirty="0" err="1"/>
              <a:t>stipulates</a:t>
            </a:r>
            <a:r>
              <a:rPr lang="it-IT" sz="2000" dirty="0"/>
              <a:t> (</a:t>
            </a:r>
            <a:r>
              <a:rPr lang="it-IT" sz="2000" b="1" i="1" dirty="0"/>
              <a:t>by default</a:t>
            </a:r>
            <a:r>
              <a:rPr lang="it-IT" sz="2000" dirty="0"/>
              <a:t>)</a:t>
            </a:r>
          </a:p>
          <a:p>
            <a:pPr marL="324041" indent="-324041">
              <a:spcBef>
                <a:spcPts val="1701"/>
              </a:spcBef>
              <a:buFont typeface="Arial" panose="020B0604020202020204" pitchFamily="34" charset="0"/>
              <a:buChar char="•"/>
            </a:pPr>
            <a:r>
              <a:rPr lang="it-IT" sz="2000" dirty="0"/>
              <a:t>For </a:t>
            </a:r>
            <a:r>
              <a:rPr lang="it-IT" sz="2000" dirty="0" err="1"/>
              <a:t>later</a:t>
            </a:r>
            <a:r>
              <a:rPr lang="it-IT" sz="2000" dirty="0"/>
              <a:t>: </a:t>
            </a:r>
            <a:r>
              <a:rPr lang="it-IT" sz="2000" dirty="0" err="1"/>
              <a:t>how</a:t>
            </a:r>
            <a:r>
              <a:rPr lang="it-IT" sz="2000" dirty="0"/>
              <a:t> </a:t>
            </a:r>
            <a:r>
              <a:rPr lang="it-IT" sz="2000" dirty="0" err="1"/>
              <a:t>about</a:t>
            </a:r>
            <a:r>
              <a:rPr lang="it-IT" sz="2000" dirty="0"/>
              <a:t> </a:t>
            </a:r>
            <a:r>
              <a:rPr lang="it-IT" sz="2000" dirty="0" err="1"/>
              <a:t>legal</a:t>
            </a:r>
            <a:r>
              <a:rPr lang="it-IT" sz="2000" dirty="0"/>
              <a:t> risk?</a:t>
            </a:r>
          </a:p>
          <a:p>
            <a:endParaRPr lang="de-DE" dirty="0"/>
          </a:p>
        </p:txBody>
      </p:sp>
      <p:sp>
        <p:nvSpPr>
          <p:cNvPr id="9" name="Datumsplatzhalter 3"/>
          <p:cNvSpPr>
            <a:spLocks noGrp="1"/>
          </p:cNvSpPr>
          <p:nvPr>
            <p:ph type="dt" sz="half" idx="4294967295"/>
          </p:nvPr>
        </p:nvSpPr>
        <p:spPr>
          <a:xfrm>
            <a:off x="0" y="6215063"/>
            <a:ext cx="1362075" cy="203200"/>
          </a:xfrm>
          <a:prstGeom prst="rect">
            <a:avLst/>
          </a:prstGeom>
        </p:spPr>
        <p:txBody>
          <a:bodyPr/>
          <a:lstStyle/>
          <a:p>
            <a:pPr algn="l" defTabSz="864108"/>
            <a:endParaRPr lang="de-DE" dirty="0">
              <a:solidFill>
                <a:prstClr val="white"/>
              </a:solidFill>
              <a:latin typeface="Arial"/>
            </a:endParaRPr>
          </a:p>
        </p:txBody>
      </p:sp>
      <p:sp>
        <p:nvSpPr>
          <p:cNvPr id="4" name="Title 1"/>
          <p:cNvSpPr txBox="1">
            <a:spLocks/>
          </p:cNvSpPr>
          <p:nvPr/>
        </p:nvSpPr>
        <p:spPr>
          <a:xfrm>
            <a:off x="4444696" y="1243499"/>
            <a:ext cx="1687393" cy="961285"/>
          </a:xfrm>
          <a:prstGeom prst="rect">
            <a:avLst/>
          </a:prstGeom>
        </p:spPr>
        <p:txBody>
          <a:bodyPr vert="horz" lIns="64806" tIns="32403" rIns="64806" bIns="32403"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defTabSz="864108"/>
            <a:endParaRPr lang="it-IT" sz="3119" dirty="0">
              <a:solidFill>
                <a:srgbClr val="4F81BD"/>
              </a:solidFill>
              <a:latin typeface="Arial"/>
            </a:endParaRPr>
          </a:p>
        </p:txBody>
      </p:sp>
      <p:sp>
        <p:nvSpPr>
          <p:cNvPr id="8" name="Title 1"/>
          <p:cNvSpPr txBox="1">
            <a:spLocks/>
          </p:cNvSpPr>
          <p:nvPr/>
        </p:nvSpPr>
        <p:spPr>
          <a:xfrm>
            <a:off x="810072" y="2284262"/>
            <a:ext cx="7516851" cy="3063599"/>
          </a:xfrm>
          <a:prstGeom prst="rect">
            <a:avLst/>
          </a:prstGeom>
        </p:spPr>
        <p:txBody>
          <a:bodyPr vert="horz" lIns="64806" tIns="32403" rIns="64806" bIns="32403"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defTabSz="864108"/>
            <a:endParaRPr lang="it-IT" sz="1985" dirty="0">
              <a:solidFill>
                <a:srgbClr val="C0504D"/>
              </a:solidFill>
              <a:latin typeface="Arial"/>
            </a:endParaRPr>
          </a:p>
        </p:txBody>
      </p:sp>
    </p:spTree>
    <p:extLst>
      <p:ext uri="{BB962C8B-B14F-4D97-AF65-F5344CB8AC3E}">
        <p14:creationId xmlns:p14="http://schemas.microsoft.com/office/powerpoint/2010/main" val="1133383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48255" y="75926"/>
            <a:ext cx="4752570" cy="804795"/>
          </a:xfrm>
          <a:prstGeom prst="rect">
            <a:avLst/>
          </a:prstGeom>
        </p:spPr>
        <p:txBody>
          <a:bodyPr>
            <a:noAutofit/>
          </a:bodyPr>
          <a:lstStyle/>
          <a:p>
            <a:r>
              <a:rPr lang="en-US" sz="2200" dirty="0"/>
              <a:t>VC and corporate law: a more granular view on efficient contracting</a:t>
            </a:r>
          </a:p>
        </p:txBody>
      </p:sp>
      <p:sp>
        <p:nvSpPr>
          <p:cNvPr id="3" name="Content Placeholder 2"/>
          <p:cNvSpPr>
            <a:spLocks noGrp="1"/>
          </p:cNvSpPr>
          <p:nvPr>
            <p:ph type="subTitle" idx="4294967295"/>
          </p:nvPr>
        </p:nvSpPr>
        <p:spPr>
          <a:xfrm>
            <a:off x="0" y="1911350"/>
            <a:ext cx="6973888" cy="3538538"/>
          </a:xfrm>
          <a:prstGeom prst="rect">
            <a:avLst/>
          </a:prstGeom>
        </p:spPr>
        <p:txBody>
          <a:bodyPr>
            <a:noAutofit/>
          </a:bodyPr>
          <a:lstStyle/>
          <a:p>
            <a:pPr marL="356445" indent="-324041">
              <a:spcAft>
                <a:spcPts val="1701"/>
              </a:spcAft>
              <a:buFont typeface="Arial" panose="020B0604020202020204" pitchFamily="34" charset="0"/>
              <a:buChar char="•"/>
            </a:pPr>
            <a:r>
              <a:rPr lang="en-US" sz="2000" dirty="0">
                <a:latin typeface="+mj-lt"/>
                <a:ea typeface="+mj-ea"/>
                <a:cs typeface="+mj-cs"/>
              </a:rPr>
              <a:t>Focus of standard L&amp;F literature on </a:t>
            </a:r>
            <a:r>
              <a:rPr lang="en-US" sz="2000" i="1" dirty="0">
                <a:latin typeface="+mj-lt"/>
                <a:ea typeface="+mj-ea"/>
                <a:cs typeface="+mj-cs"/>
              </a:rPr>
              <a:t>general</a:t>
            </a:r>
            <a:r>
              <a:rPr lang="en-US" sz="2000" dirty="0">
                <a:latin typeface="+mj-lt"/>
                <a:ea typeface="+mj-ea"/>
                <a:cs typeface="+mj-cs"/>
              </a:rPr>
              <a:t> corporate law quality (as captured by indexes) may miss the pivotal variable in our context</a:t>
            </a:r>
          </a:p>
          <a:p>
            <a:pPr marL="356445" indent="-324041">
              <a:spcAft>
                <a:spcPts val="1701"/>
              </a:spcAft>
              <a:buFont typeface="Arial" panose="020B0604020202020204" pitchFamily="34" charset="0"/>
              <a:buChar char="•"/>
            </a:pPr>
            <a:r>
              <a:rPr lang="en-US" sz="2000" dirty="0">
                <a:latin typeface="+mj-lt"/>
                <a:ea typeface="+mj-ea"/>
                <a:cs typeface="+mj-cs"/>
              </a:rPr>
              <a:t>Corporate law matters as the background against which VCs and entrepreneurs structure their investment and governance relationship</a:t>
            </a:r>
          </a:p>
          <a:p>
            <a:pPr marL="356445" indent="-324041">
              <a:spcAft>
                <a:spcPts val="1701"/>
              </a:spcAft>
              <a:buFont typeface="Arial" panose="020B0604020202020204" pitchFamily="34" charset="0"/>
              <a:buChar char="•"/>
            </a:pPr>
            <a:r>
              <a:rPr lang="en-US" sz="2000" dirty="0">
                <a:latin typeface="+mj-lt"/>
                <a:ea typeface="+mj-ea"/>
                <a:cs typeface="+mj-cs"/>
              </a:rPr>
              <a:t>Relative </a:t>
            </a:r>
            <a:r>
              <a:rPr lang="en-US" sz="2000" b="1" dirty="0">
                <a:latin typeface="+mj-lt"/>
                <a:ea typeface="+mj-ea"/>
                <a:cs typeface="+mj-cs"/>
              </a:rPr>
              <a:t>(in)flexibility </a:t>
            </a:r>
            <a:r>
              <a:rPr lang="en-US" sz="2000" dirty="0">
                <a:latin typeface="+mj-lt"/>
                <a:ea typeface="+mj-ea"/>
                <a:cs typeface="+mj-cs"/>
              </a:rPr>
              <a:t>of corporate law affects contract design and therefore potentially has efficiency implications</a:t>
            </a:r>
            <a:endParaRPr lang="it-IT" sz="2000" dirty="0">
              <a:latin typeface="+mj-lt"/>
              <a:ea typeface="+mj-ea"/>
              <a:cs typeface="+mj-cs"/>
            </a:endParaRPr>
          </a:p>
        </p:txBody>
      </p:sp>
      <p:sp>
        <p:nvSpPr>
          <p:cNvPr id="9" name="Datumsplatzhalter 3"/>
          <p:cNvSpPr>
            <a:spLocks noGrp="1"/>
          </p:cNvSpPr>
          <p:nvPr>
            <p:ph type="dt" sz="half" idx="4294967295"/>
          </p:nvPr>
        </p:nvSpPr>
        <p:spPr>
          <a:xfrm>
            <a:off x="0" y="6215063"/>
            <a:ext cx="1362075" cy="203200"/>
          </a:xfrm>
          <a:prstGeom prst="rect">
            <a:avLst/>
          </a:prstGeom>
        </p:spPr>
        <p:txBody>
          <a:bodyPr/>
          <a:lstStyle/>
          <a:p>
            <a:pPr algn="l" defTabSz="864108"/>
            <a:endParaRPr lang="de-DE" dirty="0">
              <a:solidFill>
                <a:prstClr val="white"/>
              </a:solidFill>
              <a:latin typeface="Arial"/>
            </a:endParaRPr>
          </a:p>
        </p:txBody>
      </p:sp>
      <p:sp>
        <p:nvSpPr>
          <p:cNvPr id="4" name="Title 1"/>
          <p:cNvSpPr txBox="1">
            <a:spLocks/>
          </p:cNvSpPr>
          <p:nvPr/>
        </p:nvSpPr>
        <p:spPr>
          <a:xfrm>
            <a:off x="4444696" y="1243499"/>
            <a:ext cx="1687393" cy="961285"/>
          </a:xfrm>
          <a:prstGeom prst="rect">
            <a:avLst/>
          </a:prstGeom>
        </p:spPr>
        <p:txBody>
          <a:bodyPr vert="horz" lIns="64806" tIns="32403" rIns="64806" bIns="32403"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defTabSz="864108"/>
            <a:endParaRPr lang="it-IT" sz="3119" dirty="0">
              <a:solidFill>
                <a:srgbClr val="4F81BD"/>
              </a:solidFill>
              <a:latin typeface="Arial"/>
            </a:endParaRPr>
          </a:p>
        </p:txBody>
      </p:sp>
      <p:sp>
        <p:nvSpPr>
          <p:cNvPr id="8" name="Title 1"/>
          <p:cNvSpPr txBox="1">
            <a:spLocks/>
          </p:cNvSpPr>
          <p:nvPr/>
        </p:nvSpPr>
        <p:spPr>
          <a:xfrm>
            <a:off x="294480" y="2284262"/>
            <a:ext cx="8032444" cy="3063599"/>
          </a:xfrm>
          <a:prstGeom prst="rect">
            <a:avLst/>
          </a:prstGeom>
        </p:spPr>
        <p:txBody>
          <a:bodyPr vert="horz" lIns="64806" tIns="32403" rIns="64806" bIns="32403"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defTabSz="864108"/>
            <a:endParaRPr lang="it-IT" sz="3119" dirty="0">
              <a:solidFill>
                <a:srgbClr val="C0504D"/>
              </a:solidFill>
              <a:latin typeface="Arial"/>
            </a:endParaRPr>
          </a:p>
        </p:txBody>
      </p:sp>
    </p:spTree>
    <p:extLst>
      <p:ext uri="{BB962C8B-B14F-4D97-AF65-F5344CB8AC3E}">
        <p14:creationId xmlns:p14="http://schemas.microsoft.com/office/powerpoint/2010/main" val="1575971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033081" y="1"/>
            <a:ext cx="4567744" cy="960438"/>
          </a:xfrm>
          <a:prstGeom prst="rect">
            <a:avLst/>
          </a:prstGeom>
        </p:spPr>
        <p:txBody>
          <a:bodyPr>
            <a:noAutofit/>
          </a:bodyPr>
          <a:lstStyle/>
          <a:p>
            <a:r>
              <a:rPr lang="en-US" sz="2400" dirty="0"/>
              <a:t>Corporate law and VC contracting: shapeshifting</a:t>
            </a:r>
          </a:p>
        </p:txBody>
      </p:sp>
      <p:sp>
        <p:nvSpPr>
          <p:cNvPr id="3" name="Content Placeholder 2"/>
          <p:cNvSpPr>
            <a:spLocks noGrp="1"/>
          </p:cNvSpPr>
          <p:nvPr>
            <p:ph type="subTitle" idx="4294967295"/>
          </p:nvPr>
        </p:nvSpPr>
        <p:spPr>
          <a:xfrm>
            <a:off x="313838" y="1209461"/>
            <a:ext cx="6738715" cy="4572001"/>
          </a:xfrm>
          <a:prstGeom prst="rect">
            <a:avLst/>
          </a:prstGeom>
        </p:spPr>
        <p:txBody>
          <a:bodyPr>
            <a:normAutofit/>
          </a:bodyPr>
          <a:lstStyle/>
          <a:p>
            <a:pPr marL="356445" indent="-324041">
              <a:spcAft>
                <a:spcPts val="600"/>
              </a:spcAft>
              <a:buFont typeface="Arial" panose="020B0604020202020204" pitchFamily="34" charset="0"/>
              <a:buChar char="•"/>
            </a:pPr>
            <a:r>
              <a:rPr lang="en-US" sz="2000" dirty="0">
                <a:latin typeface="+mj-lt"/>
                <a:ea typeface="+mj-ea"/>
                <a:cs typeface="+mj-cs"/>
              </a:rPr>
              <a:t>(US) Corporate law lays down default terms of the corporate contract</a:t>
            </a:r>
          </a:p>
          <a:p>
            <a:pPr marL="788499" lvl="1" indent="-324041">
              <a:buFont typeface="Symbol" panose="05050102010706020507" pitchFamily="18" charset="2"/>
              <a:buChar char="-"/>
            </a:pPr>
            <a:r>
              <a:rPr lang="en-US" sz="1800" dirty="0">
                <a:latin typeface="+mj-lt"/>
                <a:ea typeface="+mj-ea"/>
                <a:cs typeface="+mj-cs"/>
              </a:rPr>
              <a:t>contracting parties may reallocate cash flow- and control-rights to achieve a more efficient arrangement</a:t>
            </a:r>
          </a:p>
          <a:p>
            <a:pPr marL="788499" lvl="1" indent="-324041">
              <a:spcAft>
                <a:spcPts val="600"/>
              </a:spcAft>
              <a:buFont typeface="Symbol" panose="05050102010706020507" pitchFamily="18" charset="2"/>
              <a:buChar char="-"/>
            </a:pPr>
            <a:r>
              <a:rPr lang="en-US" sz="1800" dirty="0">
                <a:latin typeface="+mj-lt"/>
                <a:ea typeface="+mj-ea"/>
                <a:cs typeface="+mj-cs"/>
              </a:rPr>
              <a:t>(re-)design of corporate contract causes “shapeshift” of the firm to achieve highest value structure for contracting parties</a:t>
            </a:r>
          </a:p>
          <a:p>
            <a:pPr marL="788499" lvl="1" indent="-324041">
              <a:spcAft>
                <a:spcPts val="1701"/>
              </a:spcAft>
              <a:buFont typeface="Symbol" panose="05050102010706020507" pitchFamily="18" charset="2"/>
              <a:buChar char="-"/>
            </a:pPr>
            <a:r>
              <a:rPr lang="en-US" sz="1800" dirty="0">
                <a:latin typeface="+mj-lt"/>
                <a:ea typeface="+mj-ea"/>
                <a:cs typeface="+mj-cs"/>
              </a:rPr>
              <a:t>Only “mandatory” core: duty of loyalty/good faith </a:t>
            </a:r>
          </a:p>
          <a:p>
            <a:pPr marL="356445" indent="-324041">
              <a:spcAft>
                <a:spcPts val="600"/>
              </a:spcAft>
              <a:buFont typeface="Arial" panose="020B0604020202020204" pitchFamily="34" charset="0"/>
              <a:buChar char="•"/>
            </a:pPr>
            <a:r>
              <a:rPr lang="en-US" sz="2000" dirty="0">
                <a:latin typeface="+mj-lt"/>
                <a:ea typeface="+mj-ea"/>
                <a:cs typeface="+mj-cs"/>
              </a:rPr>
              <a:t>In VC-backed firms, shapeshifting stems from a complex private ordering exercise that: </a:t>
            </a:r>
          </a:p>
          <a:p>
            <a:pPr marL="788499" lvl="1" indent="-324041">
              <a:buFont typeface="Symbol" panose="05050102010706020507" pitchFamily="18" charset="2"/>
              <a:buChar char="-"/>
            </a:pPr>
            <a:r>
              <a:rPr lang="en-US" sz="1800" dirty="0">
                <a:latin typeface="+mj-lt"/>
                <a:ea typeface="+mj-ea"/>
                <a:cs typeface="+mj-cs"/>
              </a:rPr>
              <a:t>aligns organization and ownership of portfolio firms with VC fund (and entrepreneur’s?) objectives</a:t>
            </a:r>
          </a:p>
          <a:p>
            <a:pPr marL="788499" lvl="1" indent="-324041">
              <a:buFont typeface="Symbol" panose="05050102010706020507" pitchFamily="18" charset="2"/>
              <a:buChar char="-"/>
            </a:pPr>
            <a:r>
              <a:rPr lang="en-US" sz="1800" dirty="0">
                <a:latin typeface="+mj-lt"/>
                <a:ea typeface="+mj-ea"/>
                <a:cs typeface="+mj-cs"/>
              </a:rPr>
              <a:t>paves the way to optimal portfolio diversification</a:t>
            </a:r>
          </a:p>
        </p:txBody>
      </p:sp>
      <p:sp>
        <p:nvSpPr>
          <p:cNvPr id="9" name="Datumsplatzhalter 3"/>
          <p:cNvSpPr>
            <a:spLocks noGrp="1"/>
          </p:cNvSpPr>
          <p:nvPr>
            <p:ph type="dt" sz="half" idx="4294967295"/>
          </p:nvPr>
        </p:nvSpPr>
        <p:spPr>
          <a:xfrm>
            <a:off x="0" y="6215063"/>
            <a:ext cx="1362075" cy="203200"/>
          </a:xfrm>
          <a:prstGeom prst="rect">
            <a:avLst/>
          </a:prstGeom>
        </p:spPr>
        <p:txBody>
          <a:bodyPr/>
          <a:lstStyle/>
          <a:p>
            <a:pPr algn="l" defTabSz="864108"/>
            <a:endParaRPr lang="de-DE" dirty="0">
              <a:solidFill>
                <a:prstClr val="white"/>
              </a:solidFill>
              <a:latin typeface="Arial"/>
            </a:endParaRPr>
          </a:p>
        </p:txBody>
      </p:sp>
      <p:sp>
        <p:nvSpPr>
          <p:cNvPr id="4" name="Title 1"/>
          <p:cNvSpPr txBox="1">
            <a:spLocks/>
          </p:cNvSpPr>
          <p:nvPr/>
        </p:nvSpPr>
        <p:spPr>
          <a:xfrm>
            <a:off x="4444696" y="1243499"/>
            <a:ext cx="1687393" cy="961285"/>
          </a:xfrm>
          <a:prstGeom prst="rect">
            <a:avLst/>
          </a:prstGeom>
        </p:spPr>
        <p:txBody>
          <a:bodyPr vert="horz" lIns="64806" tIns="32403" rIns="64806" bIns="32403"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defTabSz="864108"/>
            <a:endParaRPr lang="it-IT" sz="3119" dirty="0">
              <a:solidFill>
                <a:srgbClr val="4F81BD"/>
              </a:solidFill>
              <a:latin typeface="Arial"/>
            </a:endParaRPr>
          </a:p>
        </p:txBody>
      </p:sp>
      <p:sp>
        <p:nvSpPr>
          <p:cNvPr id="8" name="Title 1"/>
          <p:cNvSpPr txBox="1">
            <a:spLocks/>
          </p:cNvSpPr>
          <p:nvPr/>
        </p:nvSpPr>
        <p:spPr>
          <a:xfrm>
            <a:off x="294480" y="2284262"/>
            <a:ext cx="8032444" cy="3063599"/>
          </a:xfrm>
          <a:prstGeom prst="rect">
            <a:avLst/>
          </a:prstGeom>
        </p:spPr>
        <p:txBody>
          <a:bodyPr vert="horz" lIns="64806" tIns="32403" rIns="64806" bIns="32403"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defTabSz="864108"/>
            <a:endParaRPr lang="it-IT" sz="3119" dirty="0">
              <a:solidFill>
                <a:srgbClr val="C0504D"/>
              </a:solidFill>
              <a:latin typeface="Arial"/>
            </a:endParaRPr>
          </a:p>
        </p:txBody>
      </p:sp>
    </p:spTree>
    <p:extLst>
      <p:ext uri="{BB962C8B-B14F-4D97-AF65-F5344CB8AC3E}">
        <p14:creationId xmlns:p14="http://schemas.microsoft.com/office/powerpoint/2010/main" val="1286299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4294967295"/>
          </p:nvPr>
        </p:nvSpPr>
        <p:spPr>
          <a:xfrm>
            <a:off x="294480" y="1274549"/>
            <a:ext cx="7954764" cy="4506913"/>
          </a:xfrm>
          <a:prstGeom prst="rect">
            <a:avLst/>
          </a:prstGeom>
        </p:spPr>
        <p:txBody>
          <a:bodyPr>
            <a:normAutofit fontScale="92500" lnSpcReduction="10000"/>
          </a:bodyPr>
          <a:lstStyle/>
          <a:p>
            <a:pPr marL="356445" indent="-324041">
              <a:spcAft>
                <a:spcPts val="1701"/>
              </a:spcAft>
              <a:buFont typeface="Arial" panose="020B0604020202020204" pitchFamily="34" charset="0"/>
              <a:buChar char="•"/>
            </a:pPr>
            <a:r>
              <a:rPr lang="en-US" sz="2400" dirty="0">
                <a:latin typeface="+mj-lt"/>
                <a:ea typeface="+mj-ea"/>
                <a:cs typeface="+mj-cs"/>
              </a:rPr>
              <a:t>VC contracts allocate cash flow and governance rights </a:t>
            </a:r>
          </a:p>
          <a:p>
            <a:pPr marL="788499" lvl="1" indent="-324041">
              <a:buFont typeface="Symbol" panose="05050102010706020507" pitchFamily="18" charset="2"/>
              <a:buChar char="-"/>
            </a:pPr>
            <a:r>
              <a:rPr lang="en-US" sz="2400" dirty="0">
                <a:latin typeface="+mj-lt"/>
                <a:ea typeface="+mj-ea"/>
                <a:cs typeface="+mj-cs"/>
              </a:rPr>
              <a:t>on a contingent basis, </a:t>
            </a:r>
          </a:p>
          <a:p>
            <a:pPr marL="788499" lvl="1" indent="-324041">
              <a:buFont typeface="Symbol" panose="05050102010706020507" pitchFamily="18" charset="2"/>
              <a:buChar char="-"/>
            </a:pPr>
            <a:r>
              <a:rPr lang="en-US" sz="2400" dirty="0">
                <a:latin typeface="+mj-lt"/>
                <a:ea typeface="+mj-ea"/>
                <a:cs typeface="+mj-cs"/>
              </a:rPr>
              <a:t>separately one from the other</a:t>
            </a:r>
          </a:p>
          <a:p>
            <a:pPr marL="788499" lvl="1" indent="-324041">
              <a:buFont typeface="Symbol" panose="05050102010706020507" pitchFamily="18" charset="2"/>
              <a:buChar char="-"/>
            </a:pPr>
            <a:r>
              <a:rPr lang="en-US" sz="2400" dirty="0">
                <a:latin typeface="+mj-lt"/>
                <a:ea typeface="+mj-ea"/>
                <a:cs typeface="+mj-cs"/>
              </a:rPr>
              <a:t>and rely mainly on self-enforcing provisions.</a:t>
            </a:r>
          </a:p>
          <a:p>
            <a:pPr marL="356445" indent="-324041">
              <a:spcBef>
                <a:spcPts val="1701"/>
              </a:spcBef>
              <a:spcAft>
                <a:spcPts val="600"/>
              </a:spcAft>
              <a:buFont typeface="Arial" panose="020B0604020202020204" pitchFamily="34" charset="0"/>
              <a:buChar char="•"/>
            </a:pPr>
            <a:r>
              <a:rPr lang="en-US" sz="2400" dirty="0">
                <a:latin typeface="+mj-lt"/>
                <a:ea typeface="+mj-ea"/>
                <a:cs typeface="+mj-cs"/>
              </a:rPr>
              <a:t>Most importantly, VC contracts have potential to quickly shift control to VCs and allow them to </a:t>
            </a:r>
          </a:p>
          <a:p>
            <a:pPr marL="788499" lvl="1" indent="-324041">
              <a:buFont typeface="Symbol" panose="05050102010706020507" pitchFamily="18" charset="2"/>
              <a:buChar char="-"/>
            </a:pPr>
            <a:r>
              <a:rPr lang="en-US" sz="2400" dirty="0">
                <a:latin typeface="+mj-lt"/>
                <a:ea typeface="+mj-ea"/>
                <a:cs typeface="+mj-cs"/>
              </a:rPr>
              <a:t>force ownership changes and even liquidation</a:t>
            </a:r>
          </a:p>
          <a:p>
            <a:pPr marL="788499" lvl="1" indent="-324041">
              <a:buFont typeface="Symbol" panose="05050102010706020507" pitchFamily="18" charset="2"/>
              <a:buChar char="-"/>
            </a:pPr>
            <a:r>
              <a:rPr lang="en-US" sz="2400" dirty="0">
                <a:latin typeface="+mj-lt"/>
                <a:ea typeface="+mj-ea"/>
                <a:cs typeface="+mj-cs"/>
              </a:rPr>
              <a:t>capture most, or even all, of the firm value if firm unsuccessful</a:t>
            </a:r>
          </a:p>
          <a:p>
            <a:pPr marL="543571" indent="-457200">
              <a:buFont typeface="Arial" panose="020B0604020202020204" pitchFamily="34" charset="0"/>
              <a:buChar char="•"/>
            </a:pPr>
            <a:r>
              <a:rPr lang="en-US" sz="2400" dirty="0">
                <a:latin typeface="+mj-lt"/>
                <a:ea typeface="+mj-ea"/>
                <a:cs typeface="+mj-cs"/>
              </a:rPr>
              <a:t>But entrepreneur shares in the upside and may even regain control if things go well</a:t>
            </a:r>
          </a:p>
        </p:txBody>
      </p:sp>
      <p:sp>
        <p:nvSpPr>
          <p:cNvPr id="10" name="Title 1"/>
          <p:cNvSpPr>
            <a:spLocks noGrp="1"/>
          </p:cNvSpPr>
          <p:nvPr>
            <p:ph type="ctrTitle" idx="4294967295"/>
          </p:nvPr>
        </p:nvSpPr>
        <p:spPr>
          <a:xfrm>
            <a:off x="1010289" y="227499"/>
            <a:ext cx="6600825" cy="422275"/>
          </a:xfrm>
          <a:prstGeom prst="rect">
            <a:avLst/>
          </a:prstGeom>
        </p:spPr>
        <p:txBody>
          <a:bodyPr>
            <a:noAutofit/>
          </a:bodyPr>
          <a:lstStyle/>
          <a:p>
            <a:r>
              <a:rPr lang="en-US" sz="3200" dirty="0"/>
              <a:t>Shapeshifting: means and tools </a:t>
            </a:r>
          </a:p>
        </p:txBody>
      </p:sp>
      <p:sp>
        <p:nvSpPr>
          <p:cNvPr id="11" name="Datumsplatzhalter 3"/>
          <p:cNvSpPr>
            <a:spLocks noGrp="1"/>
          </p:cNvSpPr>
          <p:nvPr>
            <p:ph type="dt" sz="half" idx="4294967295"/>
          </p:nvPr>
        </p:nvSpPr>
        <p:spPr>
          <a:xfrm>
            <a:off x="0" y="6215063"/>
            <a:ext cx="1362075" cy="203200"/>
          </a:xfrm>
          <a:prstGeom prst="rect">
            <a:avLst/>
          </a:prstGeom>
        </p:spPr>
        <p:txBody>
          <a:bodyPr/>
          <a:lstStyle/>
          <a:p>
            <a:pPr algn="l" defTabSz="864108"/>
            <a:endParaRPr lang="de-DE" dirty="0">
              <a:solidFill>
                <a:prstClr val="white"/>
              </a:solidFill>
              <a:latin typeface="Arial"/>
            </a:endParaRPr>
          </a:p>
        </p:txBody>
      </p:sp>
      <p:sp>
        <p:nvSpPr>
          <p:cNvPr id="4" name="Title 1"/>
          <p:cNvSpPr txBox="1">
            <a:spLocks/>
          </p:cNvSpPr>
          <p:nvPr/>
        </p:nvSpPr>
        <p:spPr>
          <a:xfrm>
            <a:off x="4444696" y="1243499"/>
            <a:ext cx="1687393" cy="961285"/>
          </a:xfrm>
          <a:prstGeom prst="rect">
            <a:avLst/>
          </a:prstGeom>
        </p:spPr>
        <p:txBody>
          <a:bodyPr vert="horz" lIns="64806" tIns="32403" rIns="64806" bIns="32403"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defTabSz="864108"/>
            <a:endParaRPr lang="it-IT" sz="3119" dirty="0">
              <a:solidFill>
                <a:srgbClr val="4F81BD"/>
              </a:solidFill>
              <a:latin typeface="Arial"/>
            </a:endParaRPr>
          </a:p>
        </p:txBody>
      </p:sp>
      <p:sp>
        <p:nvSpPr>
          <p:cNvPr id="8" name="Title 1"/>
          <p:cNvSpPr txBox="1">
            <a:spLocks/>
          </p:cNvSpPr>
          <p:nvPr/>
        </p:nvSpPr>
        <p:spPr>
          <a:xfrm>
            <a:off x="294480" y="2284262"/>
            <a:ext cx="8032444" cy="3063599"/>
          </a:xfrm>
          <a:prstGeom prst="rect">
            <a:avLst/>
          </a:prstGeom>
        </p:spPr>
        <p:txBody>
          <a:bodyPr vert="horz" lIns="64806" tIns="32403" rIns="64806" bIns="32403"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defTabSz="864108"/>
            <a:endParaRPr lang="it-IT" sz="3119" dirty="0">
              <a:solidFill>
                <a:srgbClr val="C0504D"/>
              </a:solidFill>
              <a:latin typeface="Arial"/>
            </a:endParaRPr>
          </a:p>
        </p:txBody>
      </p:sp>
    </p:spTree>
    <p:extLst>
      <p:ext uri="{BB962C8B-B14F-4D97-AF65-F5344CB8AC3E}">
        <p14:creationId xmlns:p14="http://schemas.microsoft.com/office/powerpoint/2010/main" val="829208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614791" y="77998"/>
            <a:ext cx="5900435" cy="422275"/>
          </a:xfrm>
          <a:prstGeom prst="rect">
            <a:avLst/>
          </a:prstGeom>
        </p:spPr>
        <p:txBody>
          <a:bodyPr>
            <a:noAutofit/>
          </a:bodyPr>
          <a:lstStyle/>
          <a:p>
            <a:r>
              <a:rPr lang="de-DE" sz="2200" dirty="0"/>
              <a:t>Corporate </a:t>
            </a:r>
            <a:r>
              <a:rPr lang="de-DE" sz="2200" dirty="0" err="1"/>
              <a:t>law</a:t>
            </a:r>
            <a:r>
              <a:rPr lang="de-DE" sz="2200" dirty="0"/>
              <a:t> </a:t>
            </a:r>
            <a:r>
              <a:rPr lang="de-DE" sz="2200" dirty="0" err="1"/>
              <a:t>flexibility</a:t>
            </a:r>
            <a:r>
              <a:rPr lang="de-DE" sz="2200" dirty="0"/>
              <a:t> </a:t>
            </a:r>
            <a:r>
              <a:rPr lang="de-DE" sz="2200" dirty="0" err="1"/>
              <a:t>as</a:t>
            </a:r>
            <a:r>
              <a:rPr lang="de-DE" sz="2200" dirty="0"/>
              <a:t> a </a:t>
            </a:r>
            <a:r>
              <a:rPr lang="de-DE" sz="2200" dirty="0" err="1"/>
              <a:t>precondition</a:t>
            </a:r>
            <a:r>
              <a:rPr lang="de-DE" sz="2200" dirty="0"/>
              <a:t> </a:t>
            </a:r>
            <a:r>
              <a:rPr lang="de-DE" sz="2200" dirty="0" err="1"/>
              <a:t>to</a:t>
            </a:r>
            <a:r>
              <a:rPr lang="de-DE" sz="2200" dirty="0"/>
              <a:t> </a:t>
            </a:r>
            <a:r>
              <a:rPr lang="de-DE" sz="2200" dirty="0" err="1"/>
              <a:t>shapeshifting</a:t>
            </a:r>
            <a:endParaRPr lang="it-IT" sz="2200" dirty="0"/>
          </a:p>
        </p:txBody>
      </p:sp>
      <p:sp>
        <p:nvSpPr>
          <p:cNvPr id="3" name="Content Placeholder 2"/>
          <p:cNvSpPr>
            <a:spLocks noGrp="1"/>
          </p:cNvSpPr>
          <p:nvPr>
            <p:ph type="subTitle" idx="4294967295"/>
          </p:nvPr>
        </p:nvSpPr>
        <p:spPr>
          <a:xfrm>
            <a:off x="155643" y="1302717"/>
            <a:ext cx="6973888" cy="3538538"/>
          </a:xfrm>
          <a:prstGeom prst="rect">
            <a:avLst/>
          </a:prstGeom>
        </p:spPr>
        <p:txBody>
          <a:bodyPr>
            <a:noAutofit/>
          </a:bodyPr>
          <a:lstStyle/>
          <a:p>
            <a:pPr marL="356445" indent="-324041">
              <a:spcAft>
                <a:spcPts val="1701"/>
              </a:spcAft>
              <a:buFont typeface="Arial" panose="020B0604020202020204" pitchFamily="34" charset="0"/>
              <a:buChar char="•"/>
            </a:pPr>
            <a:r>
              <a:rPr lang="en-US" sz="2000" dirty="0"/>
              <a:t>Private ordering exercise implies transaction costs (ex ante and ex post)</a:t>
            </a:r>
          </a:p>
          <a:p>
            <a:pPr marL="356445" indent="-324041">
              <a:spcAft>
                <a:spcPts val="1701"/>
              </a:spcAft>
              <a:buFont typeface="Arial" panose="020B0604020202020204" pitchFamily="34" charset="0"/>
              <a:buChar char="•"/>
            </a:pPr>
            <a:r>
              <a:rPr lang="en-US" sz="2000" dirty="0"/>
              <a:t>Corporate law, if mandatory rather than enabling, affects magnitude of these costs by</a:t>
            </a:r>
          </a:p>
          <a:p>
            <a:pPr marL="788499" lvl="1" indent="-324041">
              <a:buFont typeface="Symbol" panose="05050102010706020507" pitchFamily="18" charset="2"/>
              <a:buChar char="-"/>
            </a:pPr>
            <a:r>
              <a:rPr lang="en-US" sz="1800" dirty="0"/>
              <a:t>preventing the adoption of efficient solutions altogether</a:t>
            </a:r>
          </a:p>
          <a:p>
            <a:pPr marL="788499" lvl="1" indent="-324041">
              <a:spcAft>
                <a:spcPts val="600"/>
              </a:spcAft>
              <a:buFont typeface="Symbol" panose="05050102010706020507" pitchFamily="18" charset="2"/>
              <a:buChar char="-"/>
            </a:pPr>
            <a:r>
              <a:rPr lang="en-US" sz="1800" dirty="0"/>
              <a:t>Imposing inferior solutions </a:t>
            </a:r>
          </a:p>
          <a:p>
            <a:pPr marL="788499" lvl="1" indent="-324041">
              <a:spcBef>
                <a:spcPts val="0"/>
              </a:spcBef>
              <a:spcAft>
                <a:spcPts val="1701"/>
              </a:spcAft>
              <a:buFont typeface="Symbol" panose="05050102010706020507" pitchFamily="18" charset="2"/>
              <a:buChar char="-"/>
            </a:pPr>
            <a:r>
              <a:rPr lang="en-US" sz="1800" dirty="0"/>
              <a:t>depending on a country’s legal culture, creating uncertainty as to the “resilience” of any clause</a:t>
            </a:r>
          </a:p>
          <a:p>
            <a:pPr marL="356445" indent="-324041">
              <a:spcAft>
                <a:spcPts val="1701"/>
              </a:spcAft>
              <a:buFont typeface="Arial" panose="020B0604020202020204" pitchFamily="34" charset="0"/>
              <a:buChar char="•"/>
            </a:pPr>
            <a:r>
              <a:rPr lang="en-US" sz="2000" i="1" dirty="0"/>
              <a:t>At the margin</a:t>
            </a:r>
            <a:r>
              <a:rPr lang="en-US" sz="2000" dirty="0"/>
              <a:t>, rigid corporate law can prevent deals and VC investment</a:t>
            </a:r>
          </a:p>
          <a:p>
            <a:pPr marL="356445" indent="-324041">
              <a:spcAft>
                <a:spcPts val="1701"/>
              </a:spcAft>
              <a:buFont typeface="Arial" panose="020B0604020202020204" pitchFamily="34" charset="0"/>
              <a:buChar char="•"/>
            </a:pPr>
            <a:r>
              <a:rPr lang="en-US" sz="2000" dirty="0"/>
              <a:t>NB: no attempt to quantify negative cost effect</a:t>
            </a:r>
          </a:p>
          <a:p>
            <a:pPr marL="356445" indent="-324041">
              <a:spcAft>
                <a:spcPts val="1701"/>
              </a:spcAft>
              <a:buFont typeface="Arial" panose="020B0604020202020204" pitchFamily="34" charset="0"/>
              <a:buChar char="•"/>
            </a:pPr>
            <a:r>
              <a:rPr lang="en-US" sz="2000" dirty="0"/>
              <a:t>No contradiction with observed VC boom in EU VC markets</a:t>
            </a:r>
          </a:p>
          <a:p>
            <a:pPr marL="356445" indent="-324041">
              <a:buFont typeface="Arial" panose="020B0604020202020204" pitchFamily="34" charset="0"/>
              <a:buChar char="•"/>
            </a:pPr>
            <a:endParaRPr lang="en-US" sz="1843" dirty="0"/>
          </a:p>
        </p:txBody>
      </p:sp>
      <p:sp>
        <p:nvSpPr>
          <p:cNvPr id="9" name="Datumsplatzhalter 3"/>
          <p:cNvSpPr>
            <a:spLocks noGrp="1"/>
          </p:cNvSpPr>
          <p:nvPr>
            <p:ph type="dt" sz="half" idx="4294967295"/>
          </p:nvPr>
        </p:nvSpPr>
        <p:spPr>
          <a:xfrm>
            <a:off x="0" y="6215063"/>
            <a:ext cx="1362075" cy="203200"/>
          </a:xfrm>
          <a:prstGeom prst="rect">
            <a:avLst/>
          </a:prstGeom>
        </p:spPr>
        <p:txBody>
          <a:bodyPr/>
          <a:lstStyle/>
          <a:p>
            <a:pPr algn="l" defTabSz="864108"/>
            <a:endParaRPr lang="de-DE" dirty="0">
              <a:solidFill>
                <a:prstClr val="white"/>
              </a:solidFill>
              <a:latin typeface="Arial"/>
            </a:endParaRPr>
          </a:p>
        </p:txBody>
      </p:sp>
      <p:sp>
        <p:nvSpPr>
          <p:cNvPr id="4" name="Title 1"/>
          <p:cNvSpPr txBox="1">
            <a:spLocks/>
          </p:cNvSpPr>
          <p:nvPr/>
        </p:nvSpPr>
        <p:spPr>
          <a:xfrm>
            <a:off x="4444696" y="1243499"/>
            <a:ext cx="1687393" cy="961285"/>
          </a:xfrm>
          <a:prstGeom prst="rect">
            <a:avLst/>
          </a:prstGeom>
        </p:spPr>
        <p:txBody>
          <a:bodyPr vert="horz" lIns="64806" tIns="32403" rIns="64806" bIns="32403"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defTabSz="864108"/>
            <a:endParaRPr lang="it-IT" sz="3119" dirty="0">
              <a:solidFill>
                <a:srgbClr val="4F81BD"/>
              </a:solidFill>
              <a:latin typeface="Arial"/>
            </a:endParaRPr>
          </a:p>
        </p:txBody>
      </p:sp>
      <p:sp>
        <p:nvSpPr>
          <p:cNvPr id="8" name="Title 1"/>
          <p:cNvSpPr txBox="1">
            <a:spLocks/>
          </p:cNvSpPr>
          <p:nvPr/>
        </p:nvSpPr>
        <p:spPr>
          <a:xfrm>
            <a:off x="294480" y="2284262"/>
            <a:ext cx="8032444" cy="3063599"/>
          </a:xfrm>
          <a:prstGeom prst="rect">
            <a:avLst/>
          </a:prstGeom>
        </p:spPr>
        <p:txBody>
          <a:bodyPr vert="horz" lIns="64806" tIns="32403" rIns="64806" bIns="32403"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defTabSz="864108"/>
            <a:br>
              <a:rPr lang="it-IT" sz="3119" dirty="0">
                <a:solidFill>
                  <a:srgbClr val="C0504D"/>
                </a:solidFill>
                <a:latin typeface="Arial"/>
              </a:rPr>
            </a:br>
            <a:br>
              <a:rPr lang="it-IT" sz="3119" dirty="0">
                <a:solidFill>
                  <a:srgbClr val="C0504D"/>
                </a:solidFill>
                <a:latin typeface="Arial"/>
              </a:rPr>
            </a:br>
            <a:endParaRPr lang="it-IT" sz="3119" dirty="0">
              <a:solidFill>
                <a:srgbClr val="C0504D"/>
              </a:solidFill>
              <a:latin typeface="Arial"/>
            </a:endParaRPr>
          </a:p>
        </p:txBody>
      </p:sp>
    </p:spTree>
    <p:extLst>
      <p:ext uri="{BB962C8B-B14F-4D97-AF65-F5344CB8AC3E}">
        <p14:creationId xmlns:p14="http://schemas.microsoft.com/office/powerpoint/2010/main" val="4106929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081719" y="-845"/>
            <a:ext cx="4519106" cy="961284"/>
          </a:xfrm>
          <a:prstGeom prst="rect">
            <a:avLst/>
          </a:prstGeom>
        </p:spPr>
        <p:txBody>
          <a:bodyPr>
            <a:noAutofit/>
          </a:bodyPr>
          <a:lstStyle/>
          <a:p>
            <a:r>
              <a:rPr lang="en-US" sz="2800" dirty="0"/>
              <a:t>VC contracting and US (DE) corporate law </a:t>
            </a:r>
          </a:p>
        </p:txBody>
      </p:sp>
      <p:sp>
        <p:nvSpPr>
          <p:cNvPr id="3" name="Content Placeholder 2"/>
          <p:cNvSpPr>
            <a:spLocks noGrp="1"/>
          </p:cNvSpPr>
          <p:nvPr>
            <p:ph type="subTitle" idx="4294967295"/>
          </p:nvPr>
        </p:nvSpPr>
        <p:spPr>
          <a:xfrm>
            <a:off x="313839" y="1243499"/>
            <a:ext cx="6973888" cy="3538538"/>
          </a:xfrm>
          <a:prstGeom prst="rect">
            <a:avLst/>
          </a:prstGeom>
        </p:spPr>
        <p:txBody>
          <a:bodyPr>
            <a:normAutofit/>
          </a:bodyPr>
          <a:lstStyle/>
          <a:p>
            <a:pPr marL="356445" indent="-324041">
              <a:spcAft>
                <a:spcPts val="1701"/>
              </a:spcAft>
              <a:buFont typeface="Arial" panose="020B0604020202020204" pitchFamily="34" charset="0"/>
              <a:buChar char="•"/>
            </a:pPr>
            <a:r>
              <a:rPr lang="en-US" sz="2400" dirty="0"/>
              <a:t>US corporate law hospitable towards private ordering </a:t>
            </a:r>
          </a:p>
          <a:p>
            <a:pPr marL="788499" lvl="1" indent="-324041">
              <a:buFont typeface="Arial" panose="020B0604020202020204" pitchFamily="34" charset="0"/>
              <a:buChar char="•"/>
            </a:pPr>
            <a:r>
              <a:rPr lang="en-US" sz="2000" dirty="0"/>
              <a:t>Flexible </a:t>
            </a:r>
            <a:r>
              <a:rPr lang="en-US" sz="2000" dirty="0">
                <a:latin typeface="Calibri" panose="020F0502020204030204" pitchFamily="34" charset="0"/>
                <a:cs typeface="Calibri" panose="020F0502020204030204" pitchFamily="34" charset="0"/>
              </a:rPr>
              <a:t>→</a:t>
            </a:r>
            <a:r>
              <a:rPr lang="en-US" sz="2000" dirty="0"/>
              <a:t> state contingent cash-flow and governance rights</a:t>
            </a:r>
          </a:p>
          <a:p>
            <a:pPr marL="788499" lvl="1" indent="-324041">
              <a:buFont typeface="Arial" panose="020B0604020202020204" pitchFamily="34" charset="0"/>
              <a:buChar char="•"/>
            </a:pPr>
            <a:r>
              <a:rPr lang="en-US" sz="2000" dirty="0"/>
              <a:t>largely standardized &amp; enforceable contracts. </a:t>
            </a:r>
          </a:p>
          <a:p>
            <a:pPr marL="788499" lvl="1" indent="-324041">
              <a:buFont typeface="Arial" panose="020B0604020202020204" pitchFamily="34" charset="0"/>
              <a:buChar char="•"/>
            </a:pPr>
            <a:r>
              <a:rPr lang="en-US" sz="2000" dirty="0"/>
              <a:t>Courts respectful of contractual agreements</a:t>
            </a:r>
          </a:p>
          <a:p>
            <a:pPr marL="788499" lvl="1" indent="-324041">
              <a:buFont typeface="Arial" panose="020B0604020202020204" pitchFamily="34" charset="0"/>
              <a:buChar char="•"/>
            </a:pPr>
            <a:endParaRPr lang="en-US" sz="2000" dirty="0"/>
          </a:p>
          <a:p>
            <a:pPr marL="464458" lvl="1"/>
            <a:endParaRPr lang="en-US" sz="1400" dirty="0"/>
          </a:p>
          <a:p>
            <a:pPr marL="464458" lvl="1"/>
            <a:endParaRPr lang="en-US" sz="1400" dirty="0"/>
          </a:p>
          <a:p>
            <a:pPr marL="32404"/>
            <a:endParaRPr lang="en-US" sz="1600" dirty="0"/>
          </a:p>
          <a:p>
            <a:pPr marL="32404"/>
            <a:endParaRPr lang="en-US" sz="2400" dirty="0"/>
          </a:p>
        </p:txBody>
      </p:sp>
      <p:sp>
        <p:nvSpPr>
          <p:cNvPr id="9" name="Datumsplatzhalter 3"/>
          <p:cNvSpPr>
            <a:spLocks noGrp="1"/>
          </p:cNvSpPr>
          <p:nvPr>
            <p:ph type="dt" sz="half" idx="4294967295"/>
          </p:nvPr>
        </p:nvSpPr>
        <p:spPr>
          <a:xfrm>
            <a:off x="0" y="6215063"/>
            <a:ext cx="1362075" cy="203200"/>
          </a:xfrm>
          <a:prstGeom prst="rect">
            <a:avLst/>
          </a:prstGeom>
        </p:spPr>
        <p:txBody>
          <a:bodyPr/>
          <a:lstStyle/>
          <a:p>
            <a:pPr algn="l" defTabSz="864108"/>
            <a:endParaRPr lang="de-DE" dirty="0">
              <a:solidFill>
                <a:prstClr val="white"/>
              </a:solidFill>
              <a:latin typeface="Arial"/>
            </a:endParaRPr>
          </a:p>
        </p:txBody>
      </p:sp>
      <p:sp>
        <p:nvSpPr>
          <p:cNvPr id="4" name="Title 1"/>
          <p:cNvSpPr txBox="1">
            <a:spLocks/>
          </p:cNvSpPr>
          <p:nvPr/>
        </p:nvSpPr>
        <p:spPr>
          <a:xfrm>
            <a:off x="4444696" y="1243499"/>
            <a:ext cx="1687393" cy="961285"/>
          </a:xfrm>
          <a:prstGeom prst="rect">
            <a:avLst/>
          </a:prstGeom>
        </p:spPr>
        <p:txBody>
          <a:bodyPr vert="horz" lIns="64806" tIns="32403" rIns="64806" bIns="32403"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defTabSz="864108"/>
            <a:endParaRPr lang="it-IT" sz="3119" dirty="0">
              <a:solidFill>
                <a:srgbClr val="4F81BD"/>
              </a:solidFill>
              <a:latin typeface="Arial"/>
            </a:endParaRPr>
          </a:p>
        </p:txBody>
      </p:sp>
      <p:sp>
        <p:nvSpPr>
          <p:cNvPr id="8" name="Title 1"/>
          <p:cNvSpPr txBox="1">
            <a:spLocks/>
          </p:cNvSpPr>
          <p:nvPr/>
        </p:nvSpPr>
        <p:spPr>
          <a:xfrm>
            <a:off x="294480" y="2284262"/>
            <a:ext cx="8032444" cy="3063599"/>
          </a:xfrm>
          <a:prstGeom prst="rect">
            <a:avLst/>
          </a:prstGeom>
        </p:spPr>
        <p:txBody>
          <a:bodyPr vert="horz" lIns="64806" tIns="32403" rIns="64806" bIns="32403"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defTabSz="864108"/>
            <a:br>
              <a:rPr lang="it-IT" sz="3119" dirty="0">
                <a:solidFill>
                  <a:srgbClr val="C0504D"/>
                </a:solidFill>
                <a:latin typeface="Arial"/>
              </a:rPr>
            </a:br>
            <a:br>
              <a:rPr lang="it-IT" sz="3119" dirty="0">
                <a:solidFill>
                  <a:srgbClr val="C0504D"/>
                </a:solidFill>
                <a:latin typeface="Arial"/>
              </a:rPr>
            </a:br>
            <a:endParaRPr lang="it-IT" sz="3119" dirty="0">
              <a:solidFill>
                <a:srgbClr val="C0504D"/>
              </a:solidFill>
              <a:latin typeface="Arial"/>
            </a:endParaRPr>
          </a:p>
        </p:txBody>
      </p:sp>
      <p:graphicFrame>
        <p:nvGraphicFramePr>
          <p:cNvPr id="13" name="Table 12"/>
          <p:cNvGraphicFramePr>
            <a:graphicFrameLocks noGrp="1"/>
          </p:cNvGraphicFramePr>
          <p:nvPr>
            <p:extLst>
              <p:ext uri="{D42A27DB-BD31-4B8C-83A1-F6EECF244321}">
                <p14:modId xmlns:p14="http://schemas.microsoft.com/office/powerpoint/2010/main" val="854635574"/>
              </p:ext>
            </p:extLst>
          </p:nvPr>
        </p:nvGraphicFramePr>
        <p:xfrm>
          <a:off x="681850" y="4308568"/>
          <a:ext cx="6906023" cy="2237542"/>
        </p:xfrm>
        <a:graphic>
          <a:graphicData uri="http://schemas.openxmlformats.org/drawingml/2006/table">
            <a:tbl>
              <a:tblPr firstRow="1" bandRow="1">
                <a:tableStyleId>{5C22544A-7EE6-4342-B048-85BDC9FD1C3A}</a:tableStyleId>
              </a:tblPr>
              <a:tblGrid>
                <a:gridCol w="2302007">
                  <a:extLst>
                    <a:ext uri="{9D8B030D-6E8A-4147-A177-3AD203B41FA5}">
                      <a16:colId xmlns:a16="http://schemas.microsoft.com/office/drawing/2014/main" val="1665032317"/>
                    </a:ext>
                  </a:extLst>
                </a:gridCol>
                <a:gridCol w="2257685">
                  <a:extLst>
                    <a:ext uri="{9D8B030D-6E8A-4147-A177-3AD203B41FA5}">
                      <a16:colId xmlns:a16="http://schemas.microsoft.com/office/drawing/2014/main" val="2115491835"/>
                    </a:ext>
                  </a:extLst>
                </a:gridCol>
                <a:gridCol w="2346331">
                  <a:extLst>
                    <a:ext uri="{9D8B030D-6E8A-4147-A177-3AD203B41FA5}">
                      <a16:colId xmlns:a16="http://schemas.microsoft.com/office/drawing/2014/main" val="731958094"/>
                    </a:ext>
                  </a:extLst>
                </a:gridCol>
              </a:tblGrid>
              <a:tr h="293277">
                <a:tc>
                  <a:txBody>
                    <a:bodyPr/>
                    <a:lstStyle/>
                    <a:p>
                      <a:r>
                        <a:rPr lang="en-US" sz="1200" noProof="0" dirty="0"/>
                        <a:t>Cash-flow rights</a:t>
                      </a:r>
                      <a:endParaRPr lang="en-US" sz="1200" b="1" noProof="0" dirty="0">
                        <a:solidFill>
                          <a:schemeClr val="bg1"/>
                        </a:solidFill>
                      </a:endParaRPr>
                    </a:p>
                  </a:txBody>
                  <a:tcPr marL="64806" marR="64806" marT="32403" marB="32403"/>
                </a:tc>
                <a:tc>
                  <a:txBody>
                    <a:bodyPr/>
                    <a:lstStyle/>
                    <a:p>
                      <a:r>
                        <a:rPr lang="en-US" sz="1200" noProof="0" dirty="0"/>
                        <a:t>Governance</a:t>
                      </a:r>
                      <a:endParaRPr lang="en-US" sz="1200" b="1" noProof="0" dirty="0">
                        <a:solidFill>
                          <a:schemeClr val="bg1"/>
                        </a:solidFill>
                      </a:endParaRPr>
                    </a:p>
                  </a:txBody>
                  <a:tcPr marL="64806" marR="64806" marT="32403" marB="32403"/>
                </a:tc>
                <a:tc>
                  <a:txBody>
                    <a:bodyPr/>
                    <a:lstStyle/>
                    <a:p>
                      <a:r>
                        <a:rPr lang="en-US" sz="1200" noProof="0" dirty="0"/>
                        <a:t>Exit</a:t>
                      </a:r>
                      <a:endParaRPr lang="en-US" sz="1200" b="1" noProof="0" dirty="0">
                        <a:solidFill>
                          <a:schemeClr val="bg1"/>
                        </a:solidFill>
                      </a:endParaRPr>
                    </a:p>
                  </a:txBody>
                  <a:tcPr marL="64806" marR="64806" marT="32403" marB="32403"/>
                </a:tc>
                <a:extLst>
                  <a:ext uri="{0D108BD9-81ED-4DB2-BD59-A6C34878D82A}">
                    <a16:rowId xmlns:a16="http://schemas.microsoft.com/office/drawing/2014/main" val="3486328333"/>
                  </a:ext>
                </a:extLst>
              </a:tr>
              <a:tr h="1944265">
                <a:tc>
                  <a:txBody>
                    <a:bodyPr/>
                    <a:lstStyle/>
                    <a:p>
                      <a:r>
                        <a:rPr lang="en-US" sz="1200" i="1" noProof="0" dirty="0" err="1"/>
                        <a:t>Eg</a:t>
                      </a:r>
                      <a:r>
                        <a:rPr lang="en-US" sz="1200" i="1" noProof="0" dirty="0"/>
                        <a:t>: Convertible Preferred</a:t>
                      </a:r>
                      <a:r>
                        <a:rPr lang="en-US" sz="1200" i="1" baseline="0" noProof="0" dirty="0"/>
                        <a:t> Shares</a:t>
                      </a:r>
                    </a:p>
                    <a:p>
                      <a:pPr marL="285750" indent="-285750">
                        <a:buFont typeface="Arial" panose="020B0604020202020204" pitchFamily="34" charset="0"/>
                        <a:buChar char="•"/>
                      </a:pPr>
                      <a:r>
                        <a:rPr lang="en-US" sz="1200" baseline="0" noProof="0" dirty="0"/>
                        <a:t>conversion</a:t>
                      </a:r>
                    </a:p>
                    <a:p>
                      <a:pPr marL="285750" indent="-285750">
                        <a:buFont typeface="Arial" panose="020B0604020202020204" pitchFamily="34" charset="0"/>
                        <a:buChar char="•"/>
                      </a:pPr>
                      <a:r>
                        <a:rPr lang="en-US" sz="1200" baseline="0" noProof="0" dirty="0"/>
                        <a:t>liquidation preferences</a:t>
                      </a:r>
                    </a:p>
                    <a:p>
                      <a:pPr marL="285750" indent="-285750">
                        <a:buFont typeface="Arial" panose="020B0604020202020204" pitchFamily="34" charset="0"/>
                        <a:buChar char="•"/>
                      </a:pPr>
                      <a:r>
                        <a:rPr lang="en-US" sz="1200" baseline="0" noProof="0" dirty="0"/>
                        <a:t>special dividends</a:t>
                      </a:r>
                    </a:p>
                    <a:p>
                      <a:r>
                        <a:rPr lang="en-US" sz="1200" baseline="0" noProof="0" dirty="0"/>
                        <a:t>Unconverted CPS provide  preferential fixed claim (amount invested + interests)</a:t>
                      </a:r>
                    </a:p>
                    <a:p>
                      <a:r>
                        <a:rPr lang="en-US" sz="1200" baseline="0" noProof="0" dirty="0"/>
                        <a:t>Converted CPS provide pro rata residual claim on firm value</a:t>
                      </a:r>
                      <a:endParaRPr lang="en-US" sz="1200" b="0" baseline="0" noProof="0" dirty="0">
                        <a:solidFill>
                          <a:schemeClr val="accent3"/>
                        </a:solidFill>
                      </a:endParaRPr>
                    </a:p>
                  </a:txBody>
                  <a:tcPr marL="64806" marR="64806" marT="32403" marB="32403"/>
                </a:tc>
                <a:tc>
                  <a:txBody>
                    <a:bodyPr/>
                    <a:lstStyle/>
                    <a:p>
                      <a:r>
                        <a:rPr lang="en-US" sz="1200" i="1" noProof="0" dirty="0" err="1"/>
                        <a:t>Eg</a:t>
                      </a:r>
                      <a:r>
                        <a:rPr lang="en-US" sz="1200" i="1" noProof="0" dirty="0"/>
                        <a:t>: Corporate Opportunity Doctrine</a:t>
                      </a:r>
                      <a:r>
                        <a:rPr lang="en-US" sz="1200" i="1" baseline="0" noProof="0" dirty="0"/>
                        <a:t> Waivers</a:t>
                      </a:r>
                      <a:endParaRPr lang="en-US" sz="1200" i="1" noProof="0" dirty="0"/>
                    </a:p>
                    <a:p>
                      <a:r>
                        <a:rPr lang="en-US" sz="1200" noProof="0" dirty="0"/>
                        <a:t>COD does not apply for </a:t>
                      </a:r>
                    </a:p>
                    <a:p>
                      <a:pPr marL="285750" indent="-285750">
                        <a:buFont typeface="Arial" panose="020B0604020202020204" pitchFamily="34" charset="0"/>
                        <a:buChar char="•"/>
                      </a:pPr>
                      <a:r>
                        <a:rPr lang="en-US" sz="1200" noProof="0" dirty="0"/>
                        <a:t>VC-appointed</a:t>
                      </a:r>
                      <a:r>
                        <a:rPr lang="en-US" sz="1200" baseline="0" noProof="0" dirty="0"/>
                        <a:t> directors</a:t>
                      </a:r>
                    </a:p>
                    <a:p>
                      <a:pPr marL="285750" indent="-285750">
                        <a:buFont typeface="Arial" panose="020B0604020202020204" pitchFamily="34" charset="0"/>
                        <a:buChar char="•"/>
                      </a:pPr>
                      <a:r>
                        <a:rPr lang="en-US" sz="1200" baseline="0" noProof="0" dirty="0"/>
                        <a:t>VCs as shareholders.</a:t>
                      </a:r>
                    </a:p>
                    <a:p>
                      <a:r>
                        <a:rPr lang="en-US" sz="1200" baseline="0" noProof="0" dirty="0"/>
                        <a:t>Spares VC-appointed directors and VCs from obligation to inform firm about new COs they know about. </a:t>
                      </a:r>
                      <a:endParaRPr lang="en-US" sz="1200" b="0" noProof="0" dirty="0">
                        <a:solidFill>
                          <a:schemeClr val="accent3"/>
                        </a:solidFill>
                      </a:endParaRPr>
                    </a:p>
                  </a:txBody>
                  <a:tcPr marL="64806" marR="64806" marT="32403" marB="32403"/>
                </a:tc>
                <a:tc>
                  <a:txBody>
                    <a:bodyPr/>
                    <a:lstStyle/>
                    <a:p>
                      <a:r>
                        <a:rPr lang="en-US" sz="1200" i="1" noProof="0" dirty="0" err="1"/>
                        <a:t>Eg</a:t>
                      </a:r>
                      <a:r>
                        <a:rPr lang="en-US" sz="1200" i="1" noProof="0" dirty="0"/>
                        <a:t>: Drag-along Rights</a:t>
                      </a:r>
                    </a:p>
                    <a:p>
                      <a:r>
                        <a:rPr lang="en-US" sz="1200" noProof="0" dirty="0"/>
                        <a:t>Obligation to join in the </a:t>
                      </a:r>
                      <a:r>
                        <a:rPr lang="en-US" sz="1200" baseline="0" noProof="0" dirty="0"/>
                        <a:t>sale of shares on the same terms</a:t>
                      </a:r>
                    </a:p>
                    <a:p>
                      <a:endParaRPr lang="en-US" sz="1200" baseline="0" noProof="0" dirty="0"/>
                    </a:p>
                    <a:p>
                      <a:r>
                        <a:rPr lang="en-US" sz="1200" baseline="0" noProof="0" dirty="0"/>
                        <a:t>Facilitates exit via trade/private sale</a:t>
                      </a:r>
                      <a:endParaRPr lang="en-US" sz="1200" b="0" noProof="0" dirty="0">
                        <a:solidFill>
                          <a:schemeClr val="accent3"/>
                        </a:solidFill>
                      </a:endParaRPr>
                    </a:p>
                  </a:txBody>
                  <a:tcPr marL="64806" marR="64806" marT="32403" marB="32403"/>
                </a:tc>
                <a:extLst>
                  <a:ext uri="{0D108BD9-81ED-4DB2-BD59-A6C34878D82A}">
                    <a16:rowId xmlns:a16="http://schemas.microsoft.com/office/drawing/2014/main" val="3080852565"/>
                  </a:ext>
                </a:extLst>
              </a:tr>
            </a:tbl>
          </a:graphicData>
        </a:graphic>
      </p:graphicFrame>
    </p:spTree>
    <p:extLst>
      <p:ext uri="{BB962C8B-B14F-4D97-AF65-F5344CB8AC3E}">
        <p14:creationId xmlns:p14="http://schemas.microsoft.com/office/powerpoint/2010/main" val="1607528633"/>
      </p:ext>
    </p:extLst>
  </p:cSld>
  <p:clrMapOvr>
    <a:masterClrMapping/>
  </p:clrMapOvr>
</p:sld>
</file>

<file path=ppt/theme/theme1.xml><?xml version="1.0" encoding="utf-8"?>
<a:theme xmlns:a="http://schemas.openxmlformats.org/drawingml/2006/main" name="Open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pening slide alterna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xt slid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1361</Words>
  <Application>Microsoft Office PowerPoint</Application>
  <PresentationFormat>Custom</PresentationFormat>
  <Paragraphs>141</Paragraphs>
  <Slides>16</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Arial</vt:lpstr>
      <vt:lpstr>Calibri</vt:lpstr>
      <vt:lpstr>FoundrySterling-Book</vt:lpstr>
      <vt:lpstr>Symbol</vt:lpstr>
      <vt:lpstr>Opening slide</vt:lpstr>
      <vt:lpstr>Opening slide alternative</vt:lpstr>
      <vt:lpstr>Text slide</vt:lpstr>
      <vt:lpstr>PowerPoint Presentation</vt:lpstr>
      <vt:lpstr>Roadmap</vt:lpstr>
      <vt:lpstr>VC and institutions:  the Law &amp; Finance perspective</vt:lpstr>
      <vt:lpstr>VC and institutions: the irrelevance view</vt:lpstr>
      <vt:lpstr>VC and corporate law: a more granular view on efficient contracting</vt:lpstr>
      <vt:lpstr>Corporate law and VC contracting: shapeshifting</vt:lpstr>
      <vt:lpstr>Shapeshifting: means and tools </vt:lpstr>
      <vt:lpstr>Corporate law flexibility as a precondition to shapeshifting</vt:lpstr>
      <vt:lpstr>VC contracting and US (DE) corporate law </vt:lpstr>
      <vt:lpstr>VC contracting and EU corporate laws </vt:lpstr>
      <vt:lpstr>VC contracting and EU corporate laws </vt:lpstr>
      <vt:lpstr>VC contracting and German and Italian corporate law</vt:lpstr>
      <vt:lpstr>The Myth of Functional Equivalence</vt:lpstr>
      <vt:lpstr>Wrapping Up (1)</vt:lpstr>
      <vt:lpstr>Wrapping Up (2)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Luca Enriques</dc:creator>
  <cp:lastModifiedBy>Luca Enriques</cp:lastModifiedBy>
  <cp:revision>84</cp:revision>
  <dcterms:created xsi:type="dcterms:W3CDTF">2020-11-01T11:16:33Z</dcterms:created>
  <dcterms:modified xsi:type="dcterms:W3CDTF">2022-10-11T10:30:57Z</dcterms:modified>
</cp:coreProperties>
</file>