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0" r:id="rId2"/>
    <p:sldId id="296" r:id="rId3"/>
    <p:sldId id="301" r:id="rId4"/>
    <p:sldId id="272" r:id="rId5"/>
    <p:sldId id="299" r:id="rId6"/>
    <p:sldId id="302" r:id="rId7"/>
    <p:sldId id="295" r:id="rId8"/>
    <p:sldId id="303" r:id="rId9"/>
    <p:sldId id="304" r:id="rId10"/>
    <p:sldId id="275" r:id="rId11"/>
    <p:sldId id="300" r:id="rId12"/>
    <p:sldId id="30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87570"/>
  </p:normalViewPr>
  <p:slideViewPr>
    <p:cSldViewPr snapToGrid="0">
      <p:cViewPr varScale="1">
        <p:scale>
          <a:sx n="103" d="100"/>
          <a:sy n="103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E2655-17B4-458B-AF79-F4C9146CD2EE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22BCB-49FE-4C72-914A-38B0AF7AC6F1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237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8D453-A814-42C1-A5F8-8BFFE13FF5F9}" type="datetimeFigureOut">
              <a:rPr lang="en-GB" smtClean="0"/>
              <a:t>07/02/2022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4E07A-2DBF-45A8-990B-F899186D46E1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57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I</a:t>
            </a:r>
            <a:r>
              <a:rPr lang="es-IT" dirty="0"/>
              <a:t>nclude reference to classic breach of APR in plan agreements?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4E07A-2DBF-45A8-990B-F899186D46E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18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C</a:t>
            </a:r>
            <a:r>
              <a:rPr lang="es-IT" dirty="0"/>
              <a:t>ost increase includes poor institutional system (slow, rigid, etc)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4E07A-2DBF-45A8-990B-F899186D46E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20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stronger</a:t>
            </a:r>
            <a:r>
              <a:rPr lang="es-ES" dirty="0"/>
              <a:t> </a:t>
            </a:r>
            <a:r>
              <a:rPr lang="es-ES" dirty="0" err="1"/>
              <a:t>creditor</a:t>
            </a:r>
            <a:r>
              <a:rPr lang="es-ES" dirty="0"/>
              <a:t> </a:t>
            </a:r>
            <a:r>
              <a:rPr lang="es-ES" dirty="0" err="1"/>
              <a:t>rights</a:t>
            </a:r>
            <a:r>
              <a:rPr lang="es-ES" dirty="0"/>
              <a:t> </a:t>
            </a:r>
            <a:r>
              <a:rPr lang="es-ES" dirty="0" err="1"/>
              <a:t>impose</a:t>
            </a:r>
            <a:r>
              <a:rPr lang="es-ES" dirty="0"/>
              <a:t> a </a:t>
            </a:r>
            <a:r>
              <a:rPr lang="es-ES" dirty="0" err="1"/>
              <a:t>cost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firms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increasing</a:t>
            </a:r>
            <a:r>
              <a:rPr lang="es-ES" dirty="0"/>
              <a:t> </a:t>
            </a:r>
            <a:r>
              <a:rPr lang="es-ES" dirty="0" err="1"/>
              <a:t>distress</a:t>
            </a:r>
            <a:r>
              <a:rPr lang="es-ES" dirty="0"/>
              <a:t> </a:t>
            </a:r>
            <a:r>
              <a:rPr lang="es-ES" dirty="0" err="1"/>
              <a:t>costs</a:t>
            </a:r>
            <a:r>
              <a:rPr lang="es-ES" dirty="0"/>
              <a:t> and </a:t>
            </a:r>
            <a:r>
              <a:rPr lang="es-ES" dirty="0" err="1"/>
              <a:t>thus</a:t>
            </a:r>
            <a:r>
              <a:rPr lang="es-ES" dirty="0"/>
              <a:t> </a:t>
            </a:r>
            <a:r>
              <a:rPr lang="es-ES" dirty="0" err="1"/>
              <a:t>prompting</a:t>
            </a:r>
            <a:r>
              <a:rPr lang="es-ES" dirty="0"/>
              <a:t> </a:t>
            </a:r>
            <a:r>
              <a:rPr lang="es-ES" dirty="0" err="1"/>
              <a:t>firms</a:t>
            </a:r>
            <a:r>
              <a:rPr lang="es-ES" dirty="0"/>
              <a:t> to reduce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risk</a:t>
            </a:r>
            <a:r>
              <a:rPr lang="es-ES" dirty="0"/>
              <a:t> of default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undertaking</a:t>
            </a:r>
            <a:r>
              <a:rPr lang="es-ES" dirty="0"/>
              <a:t> </a:t>
            </a:r>
            <a:r>
              <a:rPr lang="es-ES" dirty="0" err="1"/>
              <a:t>risk-reducing</a:t>
            </a:r>
            <a:r>
              <a:rPr lang="es-ES" dirty="0"/>
              <a:t>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unprofitable</a:t>
            </a:r>
            <a:r>
              <a:rPr lang="es-ES" dirty="0"/>
              <a:t> </a:t>
            </a:r>
            <a:r>
              <a:rPr lang="es-ES" dirty="0" err="1"/>
              <a:t>financial</a:t>
            </a:r>
            <a:r>
              <a:rPr lang="es-ES" dirty="0"/>
              <a:t> and </a:t>
            </a:r>
            <a:r>
              <a:rPr lang="es-ES" dirty="0" err="1"/>
              <a:t>investment</a:t>
            </a:r>
            <a:r>
              <a:rPr lang="es-ES" dirty="0"/>
              <a:t> </a:t>
            </a:r>
            <a:r>
              <a:rPr lang="es-ES" dirty="0" err="1"/>
              <a:t>decisions</a:t>
            </a:r>
            <a:r>
              <a:rPr lang="es-ES" dirty="0"/>
              <a:t>; </a:t>
            </a:r>
            <a:r>
              <a:rPr lang="es-ES" dirty="0" err="1"/>
              <a:t>or</a:t>
            </a:r>
            <a:r>
              <a:rPr lang="es-ES" dirty="0"/>
              <a:t>, in 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words</a:t>
            </a:r>
            <a:r>
              <a:rPr lang="es-ES" dirty="0"/>
              <a:t>, </a:t>
            </a:r>
            <a:r>
              <a:rPr lang="es-ES" dirty="0" err="1"/>
              <a:t>that</a:t>
            </a:r>
            <a:r>
              <a:rPr lang="es-ES" dirty="0"/>
              <a:t>,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average</a:t>
            </a:r>
            <a:r>
              <a:rPr lang="es-ES" dirty="0"/>
              <a:t>,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effect</a:t>
            </a:r>
            <a:r>
              <a:rPr lang="es-ES" dirty="0"/>
              <a:t> of </a:t>
            </a:r>
            <a:r>
              <a:rPr lang="es-ES" dirty="0" err="1"/>
              <a:t>creditor</a:t>
            </a:r>
            <a:r>
              <a:rPr lang="es-ES" dirty="0"/>
              <a:t> </a:t>
            </a:r>
            <a:r>
              <a:rPr lang="es-ES" dirty="0" err="1"/>
              <a:t>rights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distress</a:t>
            </a:r>
            <a:r>
              <a:rPr lang="es-ES" dirty="0"/>
              <a:t> </a:t>
            </a:r>
            <a:r>
              <a:rPr lang="es-ES" dirty="0" err="1"/>
              <a:t>costs</a:t>
            </a:r>
            <a:r>
              <a:rPr lang="es-ES" dirty="0"/>
              <a:t> </a:t>
            </a:r>
            <a:r>
              <a:rPr lang="es-ES" dirty="0" err="1"/>
              <a:t>dominates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credit</a:t>
            </a:r>
            <a:r>
              <a:rPr lang="es-ES" dirty="0"/>
              <a:t> </a:t>
            </a:r>
            <a:r>
              <a:rPr lang="es-ES" dirty="0" err="1"/>
              <a:t>costs</a:t>
            </a:r>
            <a:r>
              <a:rPr lang="es-ES" dirty="0"/>
              <a:t>. </a:t>
            </a:r>
            <a:endParaRPr lang="es-I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4E07A-2DBF-45A8-990B-F899186D46E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563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R</a:t>
            </a:r>
            <a:r>
              <a:rPr lang="es-IT" dirty="0"/>
              <a:t>eleevant for design of reform: types of creditors determine which creditors ought not be left out of the solution (tax, procedural privilege), or type of IP selected, etc. Does it make sense to havee a duty to file for all, or there should also be a difference depending on type of debtor? Also adeequacy of info can inform the decision to sell going concern, etc.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4E07A-2DBF-45A8-990B-F899186D46E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301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IT" dirty="0"/>
              <a:t>Formal insolvency instruments (disclaimer, avoidance, liability) only partially available or not available at all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4E07A-2DBF-45A8-990B-F899186D46E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067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U</a:t>
            </a:r>
            <a:r>
              <a:rPr lang="es-IT" dirty="0"/>
              <a:t>universality entails increase in reputational damage and in negotiation costs, but may well outweigh the problems identified</a:t>
            </a:r>
          </a:p>
          <a:p>
            <a:r>
              <a:rPr lang="es-IT" dirty="0"/>
              <a:t>These proceedings not so useful for middle/lower tier: creditor passivity and debtor family structure delay moment of action; valuations too expensive/complex; tax claims too important, etc.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4E07A-2DBF-45A8-990B-F899186D46E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909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a typeface="+mn-ea"/>
                <a:cs typeface="ＭＳ Ｐゴシック" charset="0"/>
              </a:rPr>
              <a:t>Focus: banks as creditors. Other side of coin of NPLs</a:t>
            </a:r>
          </a:p>
          <a:p>
            <a:endParaRPr lang="es-I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4E07A-2DBF-45A8-990B-F899186D46E1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28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2650-B45A-4753-B261-C1BED45EFB2F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91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9AE9-95B8-439D-BEA1-41539B6C9132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53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B6EF-60F5-4037-9881-72536017F26F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483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3415C-930E-457B-B3F5-24B71555703E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47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88BA-44AC-4EF1-87A0-3093B557055C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58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C2E5-F455-4C6E-B9DA-04E1B936597D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4F59-1FFA-4668-8B11-9C7FF72C1856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4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AFF-302C-4255-A462-42ADBC0D44AF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CC59-825E-42D5-92A5-5CAB5A124E60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87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C7E-F939-49FC-AE1F-870D897B0604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6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31AE-E43F-4EE7-9B4C-59F452B3B248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73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63336-32EC-4BD2-9FD1-3BBF54E54DBE}" type="datetime1">
              <a:rPr lang="en-GB" smtClean="0"/>
              <a:t>07/02/2022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International Institute for the Unification of Private Law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6BD91-8CE6-4FF1-B535-B7D0870ECA72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2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" y="516406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 Prof. Ignacio Tirado </a:t>
            </a:r>
          </a:p>
          <a:p>
            <a:pPr algn="ctr"/>
            <a:r>
              <a:rPr lang="en-US" sz="2400" b="1" dirty="0"/>
              <a:t>UAM/UNIDROIT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836" y="623496"/>
            <a:ext cx="115883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Deconstructing Insolvency Law:  Towards a Bespoke, “Holistic” Treatment of Business Financial Distress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69333" y="2354962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latin typeface="Gill Sans MT" panose="020B0502020104020203" pitchFamily="34" charset="0"/>
            </a:endParaRPr>
          </a:p>
          <a:p>
            <a:pPr algn="ctr"/>
            <a:br>
              <a:rPr lang="en-GB" sz="2000" dirty="0"/>
            </a:br>
            <a:r>
              <a:rPr lang="en-GB" sz="2800" dirty="0"/>
              <a:t>Cambridge Centre of Corporate and Commercial Law</a:t>
            </a:r>
          </a:p>
          <a:p>
            <a:pPr algn="ctr"/>
            <a:r>
              <a:rPr lang="en-GB" sz="2800" dirty="0"/>
              <a:t>University of Cambridge</a:t>
            </a:r>
          </a:p>
          <a:p>
            <a:pPr algn="ctr"/>
            <a:r>
              <a:rPr lang="en-GB" sz="2800" dirty="0">
                <a:latin typeface="Gill Sans MT" panose="020B0502020104020203" pitchFamily="34" charset="0"/>
              </a:rPr>
              <a:t>8 February 2022</a:t>
            </a:r>
          </a:p>
        </p:txBody>
      </p:sp>
    </p:spTree>
    <p:extLst>
      <p:ext uri="{BB962C8B-B14F-4D97-AF65-F5344CB8AC3E}">
        <p14:creationId xmlns:p14="http://schemas.microsoft.com/office/powerpoint/2010/main" val="4176785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 txBox="1">
            <a:spLocks/>
          </p:cNvSpPr>
          <p:nvPr/>
        </p:nvSpPr>
        <p:spPr>
          <a:xfrm>
            <a:off x="0" y="6078072"/>
            <a:ext cx="5051611" cy="708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Institute for the Unification of Private Law</a:t>
            </a: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307" y="143929"/>
            <a:ext cx="11518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Deconstruction Stage II: 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The Procedural “</a:t>
            </a:r>
            <a:r>
              <a:rPr lang="en-GB" sz="2800" b="1" i="1" dirty="0">
                <a:solidFill>
                  <a:schemeClr val="accent2">
                    <a:lumMod val="75000"/>
                  </a:schemeClr>
                </a:solidFill>
              </a:rPr>
              <a:t>Deconstruction”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of the System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F7154B75-9305-DF46-A2FE-12D75BAEA0F5}"/>
              </a:ext>
            </a:extLst>
          </p:cNvPr>
          <p:cNvSpPr txBox="1"/>
          <p:nvPr/>
        </p:nvSpPr>
        <p:spPr>
          <a:xfrm>
            <a:off x="70708" y="780725"/>
            <a:ext cx="1197750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Biggest all-around problem is the widespread “procedural approach”. Causes excessive delays, destroys viability where existing, undermines confidence in system (</a:t>
            </a:r>
            <a:r>
              <a:rPr lang="en-GB" sz="2200" dirty="0" err="1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ie</a:t>
            </a:r>
            <a:r>
              <a:rPr lang="en-GB" sz="22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, loss of control)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Solution not only out of court, also, specially, the </a:t>
            </a:r>
            <a:r>
              <a:rPr lang="en-GB" sz="2200" b="1" i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flexibilization and </a:t>
            </a:r>
            <a:r>
              <a:rPr lang="en-GB" sz="2200" b="1" i="1" dirty="0" err="1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deproceduralisation</a:t>
            </a:r>
            <a:r>
              <a:rPr lang="en-GB" sz="2200" b="1" i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GB" sz="22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of formal insolvency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Main </a:t>
            </a: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tenets</a:t>
            </a:r>
            <a:r>
              <a:rPr lang="en-GB" sz="22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3D318FC-0C5C-A54E-9153-9BD47D641CF8}"/>
              </a:ext>
            </a:extLst>
          </p:cNvPr>
          <p:cNvSpPr txBox="1"/>
          <p:nvPr/>
        </p:nvSpPr>
        <p:spPr>
          <a:xfrm>
            <a:off x="3474720" y="57264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IT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02253FB-E596-BC47-B518-A1D72BAB1280}"/>
              </a:ext>
            </a:extLst>
          </p:cNvPr>
          <p:cNvSpPr txBox="1"/>
          <p:nvPr/>
        </p:nvSpPr>
        <p:spPr>
          <a:xfrm>
            <a:off x="0" y="2611996"/>
            <a:ext cx="83982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8338" lvl="1" indent="-339725" algn="just">
              <a:buFont typeface="Wingdings" pitchFamily="2" charset="2"/>
              <a:buChar char="Ø"/>
              <a:tabLst>
                <a:tab pos="7812088" algn="l"/>
                <a:tab pos="8266113" algn="l"/>
              </a:tabLs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Modular structure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: </a:t>
            </a: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Core procedure + optional modules: unpacking of unnecessary effects, containing cost and streamlining procedure</a:t>
            </a:r>
          </a:p>
          <a:p>
            <a:pPr marL="668338" lvl="1" indent="-339725" algn="just">
              <a:buFont typeface="Wingdings" pitchFamily="2" charset="2"/>
              <a:buChar char="Ø"/>
              <a:tabLst>
                <a:tab pos="7812088" algn="l"/>
                <a:tab pos="8266113" algn="l"/>
              </a:tabLs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Party-proactivity: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Parties to insolvency are best placed to select the tools appropriate to that case, onus of action on whoever benefits (</a:t>
            </a:r>
            <a:r>
              <a:rPr lang="en-GB" sz="2000" b="1" u="sng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notification, scream or die rule, deemed consent, avoidance/wrongful trading actions</a:t>
            </a: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)</a:t>
            </a:r>
          </a:p>
          <a:p>
            <a:pPr marL="668338" lvl="1" indent="-339725" algn="just">
              <a:buFont typeface="Wingdings" pitchFamily="2" charset="2"/>
              <a:buChar char="Ø"/>
              <a:tabLst>
                <a:tab pos="7812088" algn="l"/>
                <a:tab pos="8266113" algn="l"/>
              </a:tabLst>
            </a:pP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Lowest institutional involvement </a:t>
            </a: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possible: judge as mere problem solver/main gatekeeper</a:t>
            </a:r>
          </a:p>
          <a:p>
            <a:pPr marL="668338" lvl="1" indent="-339725" algn="just">
              <a:buFont typeface="Wingdings" pitchFamily="2" charset="2"/>
              <a:buChar char="Ø"/>
              <a:tabLst>
                <a:tab pos="7812088" algn="l"/>
                <a:tab pos="8266113" algn="l"/>
              </a:tabLst>
            </a:pPr>
            <a:r>
              <a:rPr lang="en-GB" sz="2000" b="1" dirty="0">
                <a:solidFill>
                  <a:srgbClr val="002060"/>
                </a:solidFill>
                <a:latin typeface="Gill Sans MT" panose="020B0502020104020203" pitchFamily="34" charset="0"/>
              </a:rPr>
              <a:t>Technology as a game-changer: </a:t>
            </a: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procedural management, provision of templates,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liquidation platforms, restricted information system, ODR</a:t>
            </a:r>
            <a:endParaRPr lang="en-GB" sz="2000" b="1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  <p:pic>
        <p:nvPicPr>
          <p:cNvPr id="11" name="Imagen 10" descr="Imagen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69C59FA9-2B15-1844-B36C-E7EB4BEA52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669" y="2190750"/>
            <a:ext cx="3004547" cy="377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687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 txBox="1">
            <a:spLocks/>
          </p:cNvSpPr>
          <p:nvPr/>
        </p:nvSpPr>
        <p:spPr>
          <a:xfrm>
            <a:off x="0" y="6078072"/>
            <a:ext cx="5051611" cy="708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Institute for the Unification of Private Law</a:t>
            </a: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307" y="143928"/>
            <a:ext cx="11495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Deconstruction Stage III: 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reforming other-related regulatory sectors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F7154B75-9305-DF46-A2FE-12D75BAEA0F5}"/>
              </a:ext>
            </a:extLst>
          </p:cNvPr>
          <p:cNvSpPr txBox="1"/>
          <p:nvPr/>
        </p:nvSpPr>
        <p:spPr>
          <a:xfrm>
            <a:off x="107245" y="851290"/>
            <a:ext cx="11977509" cy="7089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Simultaneous reform is necessary in </a:t>
            </a:r>
            <a:r>
              <a:rPr lang="en-GB" sz="2100" b="1" dirty="0">
                <a:solidFill>
                  <a:srgbClr val="002060"/>
                </a:solidFill>
                <a:latin typeface="Gill Sans MT" panose="020B0502020104020203" pitchFamily="34" charset="0"/>
              </a:rPr>
              <a:t>other areas of the legal framework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Need to harmonize and improve </a:t>
            </a:r>
            <a:r>
              <a:rPr lang="en-GB" sz="2100" b="1" dirty="0">
                <a:solidFill>
                  <a:srgbClr val="002060"/>
                </a:solidFill>
                <a:latin typeface="Gill Sans MT" panose="020B0502020104020203" pitchFamily="34" charset="0"/>
              </a:rPr>
              <a:t>information systems</a:t>
            </a: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: 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generation and sharing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Need to act on the </a:t>
            </a:r>
            <a:r>
              <a:rPr lang="en-GB" sz="2100" b="1" dirty="0">
                <a:solidFill>
                  <a:srgbClr val="002060"/>
                </a:solidFill>
                <a:latin typeface="Gill Sans MT" panose="020B0502020104020203" pitchFamily="34" charset="0"/>
              </a:rPr>
              <a:t>banking regulatory </a:t>
            </a: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side: end the </a:t>
            </a: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“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battle between </a:t>
            </a:r>
            <a:r>
              <a:rPr lang="en-GB" sz="2100" b="1" dirty="0" err="1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MoE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 and CB</a:t>
            </a: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”:  </a:t>
            </a: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adoption of measures seeking to preserve value by rescuing viable business not undermining banking sector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Limitation of value-destructive effect of some covenants, while simultaneously bolstering adequate priority mechanisms for banks:  APR over collateral, protection new financing. Overprotection of banks creates bad banking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 Decision making: avoid problems with internal management of loans (Tomlinson report). “Separation” of origination from turnaround/recovery.  Avoidance of apathy for smaller loans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Supervisor wary of inadequate abuse of externalisation of debt management + portfolio sales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Relationship of provisioning rules with bank behaviour: Adequate system of reclassification. Objective Justification. Granular Analysis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 The 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Supervisor´s Dilemma: Regulatory Forbearance vs Evergreening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endParaRPr lang="en-GB" sz="2100" dirty="0">
              <a:solidFill>
                <a:schemeClr val="accent6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endParaRPr lang="en-GB" sz="2100" dirty="0">
              <a:solidFill>
                <a:schemeClr val="accent6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GB" sz="2100" dirty="0">
              <a:solidFill>
                <a:schemeClr val="accent6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endParaRPr lang="en-GB" sz="2100" dirty="0">
              <a:solidFill>
                <a:schemeClr val="accent6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lvl="1" algn="just"/>
            <a:endParaRPr lang="en-GB" sz="2100" dirty="0">
              <a:solidFill>
                <a:srgbClr val="00206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884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344E7E-4085-4198-A681-A66E488C96E7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980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Some Conclusions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" y="554322"/>
            <a:ext cx="1205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4DFF06-2C24-4EE2-ACE4-641D0E4F769F}"/>
              </a:ext>
            </a:extLst>
          </p:cNvPr>
          <p:cNvSpPr txBox="1"/>
          <p:nvPr/>
        </p:nvSpPr>
        <p:spPr>
          <a:xfrm>
            <a:off x="1" y="923654"/>
            <a:ext cx="12056532" cy="631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100" b="1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Deconstruction </a:t>
            </a: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of classic, formal system is </a:t>
            </a:r>
            <a:r>
              <a:rPr lang="en-GB" sz="21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underway but unfinished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Evidence </a:t>
            </a: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(both quantitative and qualitative) </a:t>
            </a: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supports: 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N</a:t>
            </a:r>
            <a:r>
              <a:rPr kumimoji="0" lang="en-GB" sz="21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eed</a:t>
            </a: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to allow </a:t>
            </a: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flexibility</a:t>
            </a: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for </a:t>
            </a: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larger debtors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Need to provide </a:t>
            </a:r>
            <a:r>
              <a:rPr lang="en-GB" sz="21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ad hoc solutions depending on “size” </a:t>
            </a: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of debtor and its asset structure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1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Transformation of formal procedures </a:t>
            </a: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towards one that is: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Lightweight and streamlined, with optimisation of court resources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Modular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IT run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Improvement of mechanisms to facilitate “modified” auctions</a:t>
            </a:r>
          </a:p>
          <a:p>
            <a:pPr marL="34290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Required </a:t>
            </a:r>
            <a:r>
              <a:rPr kumimoji="0" lang="en-GB" sz="21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complementary reform </a:t>
            </a: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in other areas, especially: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Banking regulation and supervision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rgbClr val="5B9BD5">
                    <a:lumMod val="50000"/>
                  </a:srgbClr>
                </a:solidFill>
                <a:latin typeface="Gill Sans MT" panose="020B0502020104020203" pitchFamily="34" charset="0"/>
              </a:rPr>
              <a:t>Improvement of financial information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kumimoji="0" lang="en-GB" sz="21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(…)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pic>
        <p:nvPicPr>
          <p:cNvPr id="3" name="Imagen 2" descr="Forma, Flecha&#10;&#10;Descripción generada automáticamente">
            <a:extLst>
              <a:ext uri="{FF2B5EF4-FFF2-40B4-BE49-F238E27FC236}">
                <a16:creationId xmlns:a16="http://schemas.microsoft.com/office/drawing/2014/main" id="{0C8B12F1-EF56-6342-B1F4-70AC6F4CFE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976" y="3137756"/>
            <a:ext cx="3740556" cy="275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69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C7C5129-51B2-48B1-A56B-0E7976366413}"/>
              </a:ext>
            </a:extLst>
          </p:cNvPr>
          <p:cNvSpPr/>
          <p:nvPr/>
        </p:nvSpPr>
        <p:spPr>
          <a:xfrm>
            <a:off x="480712" y="569540"/>
            <a:ext cx="11516215" cy="50945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757" y="1905506"/>
            <a:ext cx="119324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Thank you!!</a:t>
            </a:r>
          </a:p>
          <a:p>
            <a:pPr algn="ctr"/>
            <a:r>
              <a:rPr lang="en-US" sz="2400" b="1" dirty="0"/>
              <a:t> </a:t>
            </a:r>
            <a:endParaRPr lang="en-US" sz="2400" b="1" dirty="0">
              <a:latin typeface="Gill Sans MT" panose="020B0502020104020203" pitchFamily="34" charset="0"/>
            </a:endParaRPr>
          </a:p>
          <a:p>
            <a:pPr algn="ctr"/>
            <a:r>
              <a:rPr lang="en-US" sz="2400" b="1" dirty="0" err="1">
                <a:latin typeface="Gill Sans MT" panose="020B0502020104020203" pitchFamily="34" charset="0"/>
              </a:rPr>
              <a:t>ignacio.tirado@uam.es</a:t>
            </a:r>
            <a:r>
              <a:rPr lang="en-US" sz="2400" b="1" dirty="0">
                <a:latin typeface="Gill Sans MT" panose="020B0502020104020203" pitchFamily="34" charset="0"/>
              </a:rPr>
              <a:t>/</a:t>
            </a:r>
            <a:r>
              <a:rPr lang="en-US" sz="2400" b="1" dirty="0" err="1">
                <a:latin typeface="Gill Sans MT" panose="020B0502020104020203" pitchFamily="34" charset="0"/>
              </a:rPr>
              <a:t>i.tirado@unidroit.org</a:t>
            </a:r>
            <a:endParaRPr lang="en-GB" sz="2400" b="1" dirty="0">
              <a:latin typeface="Gill Sans MT" panose="020B0502020104020203" pitchFamily="34" charset="0"/>
            </a:endParaRPr>
          </a:p>
          <a:p>
            <a:pPr algn="ctr"/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8300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980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The General Landscape (disclaimer)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" y="554322"/>
            <a:ext cx="1205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4DFF06-2C24-4EE2-ACE4-641D0E4F769F}"/>
              </a:ext>
            </a:extLst>
          </p:cNvPr>
          <p:cNvSpPr txBox="1"/>
          <p:nvPr/>
        </p:nvSpPr>
        <p:spPr>
          <a:xfrm>
            <a:off x="1" y="923654"/>
            <a:ext cx="12056532" cy="5301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1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Formal insolvency proceedings, (mostly) in-court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Main characteristics: 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Collective, mandatory, enforcement </a:t>
            </a:r>
            <a:r>
              <a:rPr lang="en-GB" sz="21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procedure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Exceptional law: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exception to treatment of contracts, stays, etc.; </a:t>
            </a:r>
          </a:p>
          <a:p>
            <a:pPr marL="1257300" lvl="2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exceptional remedies (contracts, avoidance, etc) </a:t>
            </a:r>
            <a:endParaRPr lang="en-GB" sz="2100" dirty="0">
              <a:solidFill>
                <a:schemeClr val="accent1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On paper, potential adequate to satisfy “theories”: creditors’ bargain/loss allocation/enforcement, and yet…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Used scarcely, used too late. The flawed market paradox: the less developed the market, the fewer number of cases (less use of thee system)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90-95% liquidations, 5-10% plans/agreements. Flawed design of plan as a rule (use for fear of alternative)</a:t>
            </a:r>
          </a:p>
          <a:p>
            <a:pPr marL="800100" lvl="1" indent="-34290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Vast majority of countries stakeholders do not regard insolvency systems as adequate to tackle business distress 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2100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8" name="Flecha abajo 7">
            <a:extLst>
              <a:ext uri="{FF2B5EF4-FFF2-40B4-BE49-F238E27FC236}">
                <a16:creationId xmlns:a16="http://schemas.microsoft.com/office/drawing/2014/main" id="{23C9AC0F-0C2A-BF46-8643-D7C198F0CEED}"/>
              </a:ext>
            </a:extLst>
          </p:cNvPr>
          <p:cNvSpPr/>
          <p:nvPr/>
        </p:nvSpPr>
        <p:spPr>
          <a:xfrm>
            <a:off x="5043903" y="5247660"/>
            <a:ext cx="1477716" cy="375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 dirty="0"/>
          </a:p>
        </p:txBody>
      </p:sp>
      <p:sp>
        <p:nvSpPr>
          <p:cNvPr id="11" name="Flecha abajo 10">
            <a:extLst>
              <a:ext uri="{FF2B5EF4-FFF2-40B4-BE49-F238E27FC236}">
                <a16:creationId xmlns:a16="http://schemas.microsoft.com/office/drawing/2014/main" id="{A094B8B3-B04B-D04C-B1A2-1548A794DC14}"/>
              </a:ext>
            </a:extLst>
          </p:cNvPr>
          <p:cNvSpPr/>
          <p:nvPr/>
        </p:nvSpPr>
        <p:spPr>
          <a:xfrm>
            <a:off x="3493233" y="5239395"/>
            <a:ext cx="1477716" cy="375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 dirty="0"/>
          </a:p>
        </p:txBody>
      </p:sp>
      <p:sp>
        <p:nvSpPr>
          <p:cNvPr id="12" name="Flecha abajo 11">
            <a:extLst>
              <a:ext uri="{FF2B5EF4-FFF2-40B4-BE49-F238E27FC236}">
                <a16:creationId xmlns:a16="http://schemas.microsoft.com/office/drawing/2014/main" id="{7F6E9A17-30CE-C541-8E60-660A3E081ACF}"/>
              </a:ext>
            </a:extLst>
          </p:cNvPr>
          <p:cNvSpPr/>
          <p:nvPr/>
        </p:nvSpPr>
        <p:spPr>
          <a:xfrm>
            <a:off x="1942563" y="5231130"/>
            <a:ext cx="1477716" cy="375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77E11DF-510E-4C45-BFDF-BCE9B17EAEE3}"/>
              </a:ext>
            </a:extLst>
          </p:cNvPr>
          <p:cNvSpPr txBox="1"/>
          <p:nvPr/>
        </p:nvSpPr>
        <p:spPr>
          <a:xfrm>
            <a:off x="2378286" y="5623621"/>
            <a:ext cx="43800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IT" sz="2600" b="1" dirty="0">
                <a:solidFill>
                  <a:schemeClr val="accent1">
                    <a:lumMod val="50000"/>
                  </a:schemeClr>
                </a:solidFill>
              </a:rPr>
              <a:t>Chicken and egg problem</a:t>
            </a:r>
          </a:p>
        </p:txBody>
      </p:sp>
      <p:pic>
        <p:nvPicPr>
          <p:cNvPr id="14" name="Imagen 13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5E4D90CC-EC25-1741-B1EC-951EBA2C37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619" y="899145"/>
            <a:ext cx="5534913" cy="235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4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9271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Reasons? Let’s look at the parties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81848" y="923654"/>
            <a:ext cx="402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4DFF06-2C24-4EE2-ACE4-641D0E4F769F}"/>
              </a:ext>
            </a:extLst>
          </p:cNvPr>
          <p:cNvSpPr txBox="1"/>
          <p:nvPr/>
        </p:nvSpPr>
        <p:spPr>
          <a:xfrm>
            <a:off x="0" y="923654"/>
            <a:ext cx="634365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Creditors: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Secured creditors over fixed assets: mortgages over land/lessors/SI over equipment, etc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Not infrequent overcollateralization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Formal procedure adds nothing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 (full repayment guaranteed)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Sophisticated creditors (also large unsecured creditors):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Floating charge/pledge over shares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Investment in going concern, repeat client, etc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Institutional problem: loss of control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Operational creditors: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distrust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Other creditors: non contractual/insiders (tax, tort, employees for future work):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always better outside a likely liquidation</a:t>
            </a:r>
            <a:endParaRPr lang="en-GB" sz="2200" b="1" dirty="0">
              <a:solidFill>
                <a:schemeClr val="accent6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F6AC34F-656A-5F43-9A6C-E50B71475288}"/>
              </a:ext>
            </a:extLst>
          </p:cNvPr>
          <p:cNvSpPr txBox="1"/>
          <p:nvPr/>
        </p:nvSpPr>
        <p:spPr>
          <a:xfrm>
            <a:off x="6252210" y="923654"/>
            <a:ext cx="569677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Debtors: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Large debtors: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Fear of loss of control (of business, of negotiation)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Fear of loss of investment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The legacy problem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Medium debtors: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Same as above,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If subjective goodwill, bigger chance of preserving value upstream outside formal proceedings. But: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May need formal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inso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 instruments (disclaimer property, other)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</a:rPr>
              <a:t>Small/Micro: </a:t>
            </a: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interest in formal may exist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Discharge, avoid creditor apathy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2D417D-F25A-554C-9700-DD6A0237B827}"/>
              </a:ext>
            </a:extLst>
          </p:cNvPr>
          <p:cNvSpPr txBox="1"/>
          <p:nvPr/>
        </p:nvSpPr>
        <p:spPr>
          <a:xfrm>
            <a:off x="4324865" y="923654"/>
            <a:ext cx="34475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IT" sz="2200" i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Cost increase</a:t>
            </a:r>
          </a:p>
        </p:txBody>
      </p:sp>
      <p:sp>
        <p:nvSpPr>
          <p:cNvPr id="3" name="Flecha derecha 2">
            <a:extLst>
              <a:ext uri="{FF2B5EF4-FFF2-40B4-BE49-F238E27FC236}">
                <a16:creationId xmlns:a16="http://schemas.microsoft.com/office/drawing/2014/main" id="{9F08B25E-76E9-6E45-9AAE-D1788AFEEC64}"/>
              </a:ext>
            </a:extLst>
          </p:cNvPr>
          <p:cNvSpPr/>
          <p:nvPr/>
        </p:nvSpPr>
        <p:spPr>
          <a:xfrm>
            <a:off x="7068077" y="1103539"/>
            <a:ext cx="1136808" cy="14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/>
          </a:p>
        </p:txBody>
      </p:sp>
      <p:sp>
        <p:nvSpPr>
          <p:cNvPr id="6" name="Flecha izquierda 5">
            <a:extLst>
              <a:ext uri="{FF2B5EF4-FFF2-40B4-BE49-F238E27FC236}">
                <a16:creationId xmlns:a16="http://schemas.microsoft.com/office/drawing/2014/main" id="{90B06E72-512A-3B42-9D66-C38254492463}"/>
              </a:ext>
            </a:extLst>
          </p:cNvPr>
          <p:cNvSpPr/>
          <p:nvPr/>
        </p:nvSpPr>
        <p:spPr>
          <a:xfrm>
            <a:off x="3987113" y="1103539"/>
            <a:ext cx="1116227" cy="1485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10ADD220-B242-1943-BEFF-F4D7ED9A1B28}"/>
              </a:ext>
            </a:extLst>
          </p:cNvPr>
          <p:cNvCxnSpPr/>
          <p:nvPr/>
        </p:nvCxnSpPr>
        <p:spPr>
          <a:xfrm>
            <a:off x="6096000" y="1472871"/>
            <a:ext cx="502508" cy="4727316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97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980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Insolvency Law Reform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" y="554322"/>
            <a:ext cx="1205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  </a:t>
            </a:r>
          </a:p>
        </p:txBody>
      </p:sp>
      <p:pic>
        <p:nvPicPr>
          <p:cNvPr id="12" name="Picture 2" descr="C:\Users\lbusevac\AppData\Local\Microsoft\Windows\Temporary Internet Files\Content.IE5\WRROLIBM\MC910216337[1].png">
            <a:extLst>
              <a:ext uri="{FF2B5EF4-FFF2-40B4-BE49-F238E27FC236}">
                <a16:creationId xmlns:a16="http://schemas.microsoft.com/office/drawing/2014/main" id="{E64243AC-5EA2-7448-88CB-B27BF90DB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77542"/>
            <a:ext cx="11582400" cy="497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9">
            <a:extLst>
              <a:ext uri="{FF2B5EF4-FFF2-40B4-BE49-F238E27FC236}">
                <a16:creationId xmlns:a16="http://schemas.microsoft.com/office/drawing/2014/main" id="{8F74B6B1-E381-1546-88D1-40B584ACA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525" y="1533304"/>
            <a:ext cx="2266950" cy="1015663"/>
          </a:xfrm>
          <a:prstGeom prst="rect">
            <a:avLst/>
          </a:prstGeom>
          <a:solidFill>
            <a:srgbClr val="006600">
              <a:alpha val="9215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IT" sz="1200" dirty="0">
                <a:solidFill>
                  <a:schemeClr val="bg1"/>
                </a:solidFill>
                <a:cs typeface="Arial" panose="020B0604020202020204" pitchFamily="34" charset="0"/>
              </a:rPr>
              <a:t>WE: Austria, Bulgaria, Greece, France, Italy, Latvia, Lithuania, Netherlands, Poland, Romania, Slovenia, Spain, United Kingdom, etc.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25B3A731-BAE5-7446-875C-3102BE2F5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506" y="2195024"/>
            <a:ext cx="2266950" cy="1015663"/>
          </a:xfrm>
          <a:prstGeom prst="rect">
            <a:avLst/>
          </a:prstGeom>
          <a:solidFill>
            <a:srgbClr val="006600">
              <a:alpha val="9215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IT" sz="1200" dirty="0">
                <a:solidFill>
                  <a:schemeClr val="bg1"/>
                </a:solidFill>
                <a:cs typeface="Arial" panose="020B0604020202020204" pitchFamily="34" charset="0"/>
              </a:rPr>
              <a:t>ECA: Albania, Armenia, Belarus, Georgia, Kazakhstan, Macedonia, Mongolia, Montenegro, Russia, Ukraine, etc.</a:t>
            </a:r>
          </a:p>
        </p:txBody>
      </p:sp>
      <p:sp>
        <p:nvSpPr>
          <p:cNvPr id="15" name="TextBox 20">
            <a:extLst>
              <a:ext uri="{FF2B5EF4-FFF2-40B4-BE49-F238E27FC236}">
                <a16:creationId xmlns:a16="http://schemas.microsoft.com/office/drawing/2014/main" id="{3734F730-8F2C-C84D-841D-9ACFBD540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956" y="3152001"/>
            <a:ext cx="1657350" cy="553998"/>
          </a:xfrm>
          <a:prstGeom prst="rect">
            <a:avLst/>
          </a:prstGeom>
          <a:solidFill>
            <a:srgbClr val="006600">
              <a:alpha val="9215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IT" sz="1000" b="1" dirty="0">
                <a:solidFill>
                  <a:schemeClr val="bg1"/>
                </a:solidFill>
                <a:cs typeface="Arial" panose="020B0604020202020204" pitchFamily="34" charset="0"/>
              </a:rPr>
              <a:t>MENA</a:t>
            </a:r>
            <a:r>
              <a:rPr lang="en-US" altLang="es-IT" sz="1000" dirty="0">
                <a:solidFill>
                  <a:schemeClr val="bg1"/>
                </a:solidFill>
                <a:cs typeface="Arial" panose="020B0604020202020204" pitchFamily="34" charset="0"/>
              </a:rPr>
              <a:t>: Lebanon, Egypt, Israel, Jordan, Lebanon, Tunisia, UAE, etc. </a:t>
            </a: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E0562B43-A487-0842-AF0E-965666280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7280" y="4066822"/>
            <a:ext cx="1924050" cy="1200329"/>
          </a:xfrm>
          <a:prstGeom prst="rect">
            <a:avLst/>
          </a:prstGeom>
          <a:solidFill>
            <a:srgbClr val="006600">
              <a:alpha val="9215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IT" sz="1200" b="1" dirty="0">
                <a:solidFill>
                  <a:schemeClr val="bg1"/>
                </a:solidFill>
                <a:cs typeface="Arial" panose="020B0604020202020204" pitchFamily="34" charset="0"/>
              </a:rPr>
              <a:t>Africa: </a:t>
            </a:r>
            <a:r>
              <a:rPr lang="en-US" altLang="es-IT" sz="1200" dirty="0">
                <a:solidFill>
                  <a:schemeClr val="bg1"/>
                </a:solidFill>
                <a:cs typeface="Arial" panose="020B0604020202020204" pitchFamily="34" charset="0"/>
              </a:rPr>
              <a:t>Botswana, Cape Verde,</a:t>
            </a:r>
            <a:r>
              <a:rPr lang="en-US" altLang="es-IT" sz="12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es-IT" sz="1200" dirty="0">
                <a:solidFill>
                  <a:schemeClr val="bg1"/>
                </a:solidFill>
                <a:cs typeface="Arial" panose="020B0604020202020204" pitchFamily="34" charset="0"/>
              </a:rPr>
              <a:t>Kenya, Mauritius, Mozambique, Namibia, Rwanda, South Africa, Seychelles, Uganda, etc. OHADA 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F6807D62-E1D4-7D41-9638-364684067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6331" y="3789823"/>
            <a:ext cx="1657350" cy="646331"/>
          </a:xfrm>
          <a:prstGeom prst="rect">
            <a:avLst/>
          </a:prstGeom>
          <a:solidFill>
            <a:srgbClr val="006600">
              <a:alpha val="9215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IT" sz="1200" b="1" dirty="0">
                <a:solidFill>
                  <a:schemeClr val="bg1"/>
                </a:solidFill>
                <a:cs typeface="Arial" panose="020B0604020202020204" pitchFamily="34" charset="0"/>
              </a:rPr>
              <a:t>S&amp;EA</a:t>
            </a:r>
            <a:r>
              <a:rPr lang="en-US" altLang="es-IT" sz="1200" dirty="0">
                <a:solidFill>
                  <a:schemeClr val="bg1"/>
                </a:solidFill>
                <a:cs typeface="Arial" panose="020B0604020202020204" pitchFamily="34" charset="0"/>
              </a:rPr>
              <a:t>:  Bangladesh, India, Malaysia, Philippines, Thailand 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73062548-F268-4140-9546-0B631B13D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91" y="2291336"/>
            <a:ext cx="1184098" cy="738664"/>
          </a:xfrm>
          <a:prstGeom prst="rect">
            <a:avLst/>
          </a:prstGeom>
          <a:solidFill>
            <a:srgbClr val="006600">
              <a:alpha val="9215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IT" sz="1400" b="1" dirty="0">
                <a:solidFill>
                  <a:schemeClr val="bg1"/>
                </a:solidFill>
                <a:cs typeface="Arial" panose="020B0604020202020204" pitchFamily="34" charset="0"/>
              </a:rPr>
              <a:t>North A: </a:t>
            </a:r>
            <a:r>
              <a:rPr lang="en-US" altLang="es-IT" sz="1400" dirty="0">
                <a:solidFill>
                  <a:schemeClr val="bg1"/>
                </a:solidFill>
                <a:cs typeface="Arial" panose="020B0604020202020204" pitchFamily="34" charset="0"/>
              </a:rPr>
              <a:t>United States</a:t>
            </a:r>
            <a:endParaRPr lang="en-US" altLang="es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9" name="TextBox 19">
            <a:extLst>
              <a:ext uri="{FF2B5EF4-FFF2-40B4-BE49-F238E27FC236}">
                <a16:creationId xmlns:a16="http://schemas.microsoft.com/office/drawing/2014/main" id="{F3918359-5BC7-7D40-AC22-5D47F9BBA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741" y="3705999"/>
            <a:ext cx="1657350" cy="954107"/>
          </a:xfrm>
          <a:prstGeom prst="rect">
            <a:avLst/>
          </a:prstGeom>
          <a:solidFill>
            <a:srgbClr val="006600">
              <a:alpha val="9215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s-IT" sz="1400" b="1" dirty="0">
                <a:solidFill>
                  <a:schemeClr val="bg1"/>
                </a:solidFill>
                <a:cs typeface="Arial" panose="020B0604020202020204" pitchFamily="34" charset="0"/>
              </a:rPr>
              <a:t>LAC: </a:t>
            </a:r>
            <a:r>
              <a:rPr lang="en-US" altLang="es-IT" sz="1400" dirty="0">
                <a:solidFill>
                  <a:schemeClr val="bg1"/>
                </a:solidFill>
                <a:cs typeface="Arial" panose="020B0604020202020204" pitchFamily="34" charset="0"/>
              </a:rPr>
              <a:t>Chile, Colombia,  Guatemala, Peru, etc. </a:t>
            </a:r>
            <a:endParaRPr lang="en-US" altLang="es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8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00434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Several Stages of Deconstruction </a:t>
            </a:r>
            <a:endParaRPr lang="en-GB" sz="2800" b="1" dirty="0">
              <a:solidFill>
                <a:schemeClr val="accent6">
                  <a:lumMod val="50000"/>
                </a:schemeClr>
              </a:solidFill>
              <a:latin typeface="Gill Sans MT" panose="020B0502020104020203" pitchFamily="34" charset="0"/>
              <a:ea typeface="Futura" panose="02020800000000000000" pitchFamily="18" charset="0"/>
              <a:cs typeface="Helvetica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4DFF06-2C24-4EE2-ACE4-641D0E4F769F}"/>
              </a:ext>
            </a:extLst>
          </p:cNvPr>
          <p:cNvSpPr txBox="1"/>
          <p:nvPr/>
        </p:nvSpPr>
        <p:spPr>
          <a:xfrm>
            <a:off x="131232" y="1495521"/>
            <a:ext cx="3505199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Stage I</a:t>
            </a:r>
          </a:p>
          <a:p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Dismantling the mandatory collective action procedure: towards a “selective” procedure:</a:t>
            </a:r>
          </a:p>
          <a:p>
            <a:pPr marL="579438" lvl="1" indent="-333375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Selecting the parties</a:t>
            </a:r>
          </a:p>
          <a:p>
            <a:pPr marL="579438" lvl="1" indent="-333375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Selecting the system (FS)</a:t>
            </a:r>
          </a:p>
          <a:p>
            <a:endParaRPr lang="en-GB" sz="2400" b="1" dirty="0">
              <a:solidFill>
                <a:schemeClr val="accent6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65565970-62F7-C747-8C07-430E4D82BE69}"/>
              </a:ext>
            </a:extLst>
          </p:cNvPr>
          <p:cNvSpPr txBox="1"/>
          <p:nvPr/>
        </p:nvSpPr>
        <p:spPr>
          <a:xfrm>
            <a:off x="3842951" y="1487319"/>
            <a:ext cx="3768810" cy="43088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Stage II</a:t>
            </a:r>
          </a:p>
          <a:p>
            <a:pPr algn="ctr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The procedural “</a:t>
            </a:r>
            <a:r>
              <a:rPr lang="en-GB" sz="2800" b="1" i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deconstruction”</a:t>
            </a:r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 of the system</a:t>
            </a:r>
          </a:p>
          <a:p>
            <a:pPr algn="ctr"/>
            <a:endParaRPr lang="en-GB" sz="2400" b="1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77"/>
            </a:endParaRPr>
          </a:p>
          <a:p>
            <a:pPr algn="ctr"/>
            <a:endParaRPr lang="en-GB" sz="2400" b="1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77"/>
            </a:endParaRPr>
          </a:p>
          <a:p>
            <a:pPr algn="ctr"/>
            <a:endParaRPr lang="en-GB" sz="2400" b="1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77"/>
            </a:endParaRPr>
          </a:p>
          <a:p>
            <a:pPr algn="ctr"/>
            <a:endParaRPr lang="en-GB" sz="2400" b="1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77"/>
            </a:endParaRPr>
          </a:p>
          <a:p>
            <a:pPr algn="ctr"/>
            <a:endParaRPr lang="en-GB" sz="2400" b="1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77"/>
            </a:endParaRPr>
          </a:p>
          <a:p>
            <a:pPr algn="ctr"/>
            <a:endParaRPr lang="en-GB" sz="2100" b="1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endParaRPr lang="en-GB" sz="2100" b="1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40AF8C89-987D-1641-A7ED-96BB8F0D5203}"/>
              </a:ext>
            </a:extLst>
          </p:cNvPr>
          <p:cNvSpPr txBox="1"/>
          <p:nvPr/>
        </p:nvSpPr>
        <p:spPr>
          <a:xfrm>
            <a:off x="7793568" y="1505396"/>
            <a:ext cx="4105990" cy="42165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chemeClr val="accent2">
                    <a:lumMod val="50000"/>
                  </a:schemeClr>
                </a:solidFill>
                <a:latin typeface="Gill Sans MT" panose="020B0502020104020203" pitchFamily="34" charset="0"/>
              </a:rPr>
              <a:t>Stage III</a:t>
            </a:r>
          </a:p>
          <a:p>
            <a:pPr algn="ctr"/>
            <a:r>
              <a:rPr lang="en-GB" sz="2600" b="1" dirty="0">
                <a:solidFill>
                  <a:schemeClr val="accent2">
                    <a:lumMod val="50000"/>
                  </a:schemeClr>
                </a:solidFill>
                <a:latin typeface="Gill Sans MT" panose="020B0502020104020203" pitchFamily="34" charset="0"/>
              </a:rPr>
              <a:t>The need to coordinate reform in other related regulatory sectors of the legal framework</a:t>
            </a:r>
          </a:p>
          <a:p>
            <a:pPr algn="ctr"/>
            <a:endParaRPr lang="en-GB" sz="2400" b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endParaRPr lang="en-GB" sz="2400" b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endParaRPr lang="en-GB" sz="2400" b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endParaRPr lang="en-GB" sz="2400" b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endParaRPr lang="en-GB" sz="2100" b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endParaRPr lang="en-GB" sz="2100" b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2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0043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Prius: when is optionality applied?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B7D4C3C-85EE-AF43-BD20-4FF022A98653}"/>
              </a:ext>
            </a:extLst>
          </p:cNvPr>
          <p:cNvSpPr txBox="1"/>
          <p:nvPr/>
        </p:nvSpPr>
        <p:spPr>
          <a:xfrm>
            <a:off x="98855" y="923655"/>
            <a:ext cx="11983994" cy="5808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3180"/>
              </a:lnSpc>
              <a:buFont typeface="Arial" panose="020B0604020202020204" pitchFamily="34" charset="0"/>
              <a:buChar char="•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The </a:t>
            </a: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contractual, ex ante “choice menu” </a:t>
            </a: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(Rasmussen, 1990 et al): </a:t>
            </a:r>
            <a:r>
              <a:rPr lang="es-IT" sz="24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should there be a menu of options to be chosen at time of incorporation?</a:t>
            </a:r>
          </a:p>
          <a:p>
            <a:pPr marL="800100" lvl="1" indent="-342900">
              <a:lnSpc>
                <a:spcPts val="3180"/>
              </a:lnSpc>
              <a:buFont typeface="Wingdings" pitchFamily="2" charset="2"/>
              <a:buChar char="§"/>
            </a:pPr>
            <a:r>
              <a:rPr lang="es-IT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77"/>
              </a:rPr>
              <a:t>Bankrupcy as a contractual clause</a:t>
            </a:r>
          </a:p>
          <a:p>
            <a:pPr marL="800100" lvl="1" indent="-342900">
              <a:lnSpc>
                <a:spcPts val="3180"/>
              </a:lnSpc>
              <a:buFont typeface="Wingdings" pitchFamily="2" charset="2"/>
              <a:buChar char="§"/>
            </a:pPr>
            <a:r>
              <a:rPr lang="es-ES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77"/>
              </a:rPr>
              <a:t>B</a:t>
            </a:r>
            <a:r>
              <a:rPr lang="es-IT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77"/>
              </a:rPr>
              <a:t>ankruptcy as an amendable, default system</a:t>
            </a:r>
          </a:p>
          <a:p>
            <a:pPr marL="800100" lvl="1" indent="-342900">
              <a:lnSpc>
                <a:spcPts val="3180"/>
              </a:lnSpc>
              <a:buFont typeface="Wingdings" pitchFamily="2" charset="2"/>
              <a:buChar char="§"/>
            </a:pPr>
            <a:r>
              <a:rPr lang="es-IT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77"/>
              </a:rPr>
              <a:t>Menu includes “no system”, auction, modified restructuring, free design</a:t>
            </a:r>
          </a:p>
          <a:p>
            <a:pPr marL="342900" indent="-342900">
              <a:lnSpc>
                <a:spcPts val="318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77"/>
              </a:rPr>
              <a:t>N</a:t>
            </a:r>
            <a:r>
              <a:rPr lang="es-IT" sz="2400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77"/>
              </a:rPr>
              <a:t>on realisable as such: </a:t>
            </a:r>
          </a:p>
          <a:p>
            <a:pPr marL="800100" lvl="1" indent="-342900">
              <a:lnSpc>
                <a:spcPts val="3180"/>
              </a:lnSpc>
              <a:buFont typeface="Wingdings" pitchFamily="2" charset="2"/>
              <a:buChar char="§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U</a:t>
            </a:r>
            <a:r>
              <a:rPr lang="es-IT" sz="24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nnecessary rigidity, suboptimal solution to ex post changes</a:t>
            </a:r>
          </a:p>
          <a:p>
            <a:pPr marL="800100" lvl="1" indent="-342900">
              <a:lnSpc>
                <a:spcPts val="3180"/>
              </a:lnSpc>
              <a:buFont typeface="Wingdings" pitchFamily="2" charset="2"/>
              <a:buChar char="§"/>
            </a:pPr>
            <a:r>
              <a:rPr lang="es-IT" sz="24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Limitations to the system (non contractual creditors unaffected)</a:t>
            </a:r>
          </a:p>
          <a:p>
            <a:pPr marL="342900" indent="-342900">
              <a:lnSpc>
                <a:spcPts val="3180"/>
              </a:lnSpc>
              <a:buFont typeface="Arial" panose="020B0604020202020204" pitchFamily="34" charset="0"/>
              <a:buChar char="•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Recent </a:t>
            </a: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updates of the idea: </a:t>
            </a: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 Canipek/Kind/Wende (2021)</a:t>
            </a:r>
          </a:p>
          <a:p>
            <a:pPr marL="800100" lvl="1" indent="-342900">
              <a:lnSpc>
                <a:spcPts val="3180"/>
              </a:lnSpc>
              <a:buFont typeface="Wingdings" pitchFamily="2" charset="2"/>
              <a:buChar char="§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Strength of secured credit as trade off between ex ante costs and “crisis” cost</a:t>
            </a:r>
          </a:p>
          <a:p>
            <a:pPr marL="800100" lvl="1" indent="-342900">
              <a:lnSpc>
                <a:spcPts val="3180"/>
              </a:lnSpc>
              <a:buFont typeface="Wingdings" pitchFamily="2" charset="2"/>
              <a:buChar char="§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For larger, crisis cost outweigh effect on credit of strong rights; conversely for SME</a:t>
            </a:r>
          </a:p>
          <a:p>
            <a:pPr marL="342900" indent="-342900">
              <a:lnSpc>
                <a:spcPts val="3180"/>
              </a:lnSpc>
              <a:buFont typeface="Arial" panose="020B0604020202020204" pitchFamily="34" charset="0"/>
              <a:buChar char="•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Ignoring reality?: </a:t>
            </a:r>
            <a:r>
              <a:rPr lang="es-IT" sz="2400" b="1" i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perfect trade offs between security rights and cost of credit simply do not exist.                     </a:t>
            </a:r>
          </a:p>
          <a:p>
            <a:pPr>
              <a:lnSpc>
                <a:spcPts val="3180"/>
              </a:lnSpc>
            </a:pPr>
            <a:r>
              <a:rPr lang="es-IT" sz="2400" b="1" i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		       </a:t>
            </a:r>
            <a:r>
              <a:rPr lang="es-IT" sz="2400" b="1" i="1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Flexibility ex ante, voluntary, based only on cost of credit not correct</a:t>
            </a:r>
            <a:endParaRPr lang="es-IT" sz="2400" dirty="0">
              <a:solidFill>
                <a:schemeClr val="accent5">
                  <a:lumMod val="50000"/>
                </a:schemeClr>
              </a:solidFill>
              <a:latin typeface="Gill Sans MT" panose="020B0502020104020203" pitchFamily="34" charset="77"/>
            </a:endParaRPr>
          </a:p>
        </p:txBody>
      </p:sp>
      <p:sp>
        <p:nvSpPr>
          <p:cNvPr id="3" name="Flecha a la derecha con muesca 2">
            <a:extLst>
              <a:ext uri="{FF2B5EF4-FFF2-40B4-BE49-F238E27FC236}">
                <a16:creationId xmlns:a16="http://schemas.microsoft.com/office/drawing/2014/main" id="{44B6F0B5-8249-D249-8CA4-3874FB98D67A}"/>
              </a:ext>
            </a:extLst>
          </p:cNvPr>
          <p:cNvSpPr/>
          <p:nvPr/>
        </p:nvSpPr>
        <p:spPr>
          <a:xfrm>
            <a:off x="758731" y="6152888"/>
            <a:ext cx="1655805" cy="609355"/>
          </a:xfrm>
          <a:prstGeom prst="notched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/>
          </a:p>
        </p:txBody>
      </p:sp>
    </p:spTree>
    <p:extLst>
      <p:ext uri="{BB962C8B-B14F-4D97-AF65-F5344CB8AC3E}">
        <p14:creationId xmlns:p14="http://schemas.microsoft.com/office/powerpoint/2010/main" val="343379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245" y="28510"/>
            <a:ext cx="11977508" cy="95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77"/>
              </a:rPr>
              <a:t>Undermining uniformity: a bespoke treatment of distressed businesses?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4DFF06-2C24-4EE2-ACE4-641D0E4F769F}"/>
              </a:ext>
            </a:extLst>
          </p:cNvPr>
          <p:cNvSpPr txBox="1"/>
          <p:nvPr/>
        </p:nvSpPr>
        <p:spPr>
          <a:xfrm>
            <a:off x="107245" y="923654"/>
            <a:ext cx="11977509" cy="574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Enormous differences depending on type of debtor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Differences in 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information</a:t>
            </a: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 available, differences in 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asset structure (e.g., </a:t>
            </a:r>
            <a:r>
              <a:rPr lang="en-GB" sz="2100" b="1" dirty="0" err="1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tangeability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)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Differences in 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technical capacity </a:t>
            </a: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in management and in access to counselling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Differences in 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behaviour and incentives 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Differences in </a:t>
            </a: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creditor structure </a:t>
            </a: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(</a:t>
            </a:r>
            <a:r>
              <a:rPr lang="en-GB" sz="2000" i="1" dirty="0" err="1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eg</a:t>
            </a:r>
            <a:r>
              <a:rPr lang="en-GB" sz="2000" i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, below, 5 EU countries, source BBVA research, ECB</a:t>
            </a: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):</a:t>
            </a:r>
          </a:p>
          <a:p>
            <a:pPr marL="1022350" lvl="2" indent="-333375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(</a:t>
            </a:r>
            <a:r>
              <a:rPr lang="en-GB" sz="21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M)SME: secured dept at top, one bank; higher percentage of tax debt, shorter terms for commercial debt, ratio equity-debt higher than in larger entities</a:t>
            </a:r>
          </a:p>
          <a:p>
            <a:pPr marL="1022350" lvl="2" indent="-333375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Medium: bank debt largest, ½ banks, mostly secured; tendency to have larger labour law liabilities</a:t>
            </a:r>
          </a:p>
          <a:p>
            <a:pPr marL="1022350" lvl="2" indent="-333375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v"/>
            </a:pPr>
            <a:r>
              <a:rPr lang="en-GB" sz="21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Large: high bank debt ratio (much unsecured), several banks; relevance of debt securities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For larger creditors key is no loss of control (</a:t>
            </a:r>
            <a:r>
              <a:rPr lang="en-GB" dirty="0">
                <a:solidFill>
                  <a:srgbClr val="002060"/>
                </a:solidFill>
                <a:latin typeface="Gill Sans MT" panose="020B0502020104020203" pitchFamily="34" charset="0"/>
              </a:rPr>
              <a:t>source EC funded project CODIRE</a:t>
            </a: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)</a:t>
            </a:r>
          </a:p>
          <a:p>
            <a:pPr marL="800100" lvl="1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sz="21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Good financial info, sophisticated stakeholders, repeat players, reputational profile relevant, etc.</a:t>
            </a:r>
            <a:r>
              <a:rPr lang="en-GB" sz="2100" dirty="0">
                <a:solidFill>
                  <a:srgbClr val="002060"/>
                </a:solidFill>
                <a:latin typeface="Gill Sans MT" panose="020B0502020104020203" pitchFamily="34" charset="0"/>
              </a:rPr>
              <a:t> 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</a:pPr>
            <a:endParaRPr lang="en-GB" sz="2100" dirty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lvl="1" algn="ctr">
              <a:spcBef>
                <a:spcPts val="400"/>
              </a:spcBef>
              <a:spcAft>
                <a:spcPts val="400"/>
              </a:spcAft>
            </a:pPr>
            <a:r>
              <a:rPr lang="en-GB" sz="21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Highly relevant for design of reform: which creditors to involve in OCW negotiation, type of IP, separate design of duty to file/wrongful trading, etc.</a:t>
            </a:r>
          </a:p>
        </p:txBody>
      </p:sp>
      <p:sp>
        <p:nvSpPr>
          <p:cNvPr id="6" name="Flecha abajo 5">
            <a:extLst>
              <a:ext uri="{FF2B5EF4-FFF2-40B4-BE49-F238E27FC236}">
                <a16:creationId xmlns:a16="http://schemas.microsoft.com/office/drawing/2014/main" id="{10468333-CF68-7046-BD18-239C4EECB736}"/>
              </a:ext>
            </a:extLst>
          </p:cNvPr>
          <p:cNvSpPr/>
          <p:nvPr/>
        </p:nvSpPr>
        <p:spPr>
          <a:xfrm>
            <a:off x="2026383" y="5520813"/>
            <a:ext cx="1477716" cy="375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 dirty="0"/>
          </a:p>
        </p:txBody>
      </p:sp>
      <p:sp>
        <p:nvSpPr>
          <p:cNvPr id="8" name="Flecha abajo 7">
            <a:extLst>
              <a:ext uri="{FF2B5EF4-FFF2-40B4-BE49-F238E27FC236}">
                <a16:creationId xmlns:a16="http://schemas.microsoft.com/office/drawing/2014/main" id="{D6E784DC-A6A6-784F-A5C6-E20321EFC01D}"/>
              </a:ext>
            </a:extLst>
          </p:cNvPr>
          <p:cNvSpPr/>
          <p:nvPr/>
        </p:nvSpPr>
        <p:spPr>
          <a:xfrm>
            <a:off x="4932253" y="5501727"/>
            <a:ext cx="1477716" cy="375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 dirty="0"/>
          </a:p>
        </p:txBody>
      </p:sp>
      <p:sp>
        <p:nvSpPr>
          <p:cNvPr id="11" name="Flecha abajo 10">
            <a:extLst>
              <a:ext uri="{FF2B5EF4-FFF2-40B4-BE49-F238E27FC236}">
                <a16:creationId xmlns:a16="http://schemas.microsoft.com/office/drawing/2014/main" id="{B277CF98-F48A-0946-95AD-6A8959A62224}"/>
              </a:ext>
            </a:extLst>
          </p:cNvPr>
          <p:cNvSpPr/>
          <p:nvPr/>
        </p:nvSpPr>
        <p:spPr>
          <a:xfrm>
            <a:off x="7838123" y="5501728"/>
            <a:ext cx="1477716" cy="3759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 dirty="0"/>
          </a:p>
        </p:txBody>
      </p:sp>
    </p:spTree>
    <p:extLst>
      <p:ext uri="{BB962C8B-B14F-4D97-AF65-F5344CB8AC3E}">
        <p14:creationId xmlns:p14="http://schemas.microsoft.com/office/powerpoint/2010/main" val="172474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169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Deconstruction Stage I: doing away with mandatory collective procedure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B7D4C3C-85EE-AF43-BD20-4FF022A98653}"/>
              </a:ext>
            </a:extLst>
          </p:cNvPr>
          <p:cNvSpPr txBox="1"/>
          <p:nvPr/>
        </p:nvSpPr>
        <p:spPr>
          <a:xfrm>
            <a:off x="114301" y="941363"/>
            <a:ext cx="11834684" cy="5882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3480"/>
              </a:lnSpc>
              <a:buFont typeface="Arial" panose="020B0604020202020204" pitchFamily="34" charset="0"/>
              <a:buChar char="•"/>
            </a:pP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Contractual, informal procedures, </a:t>
            </a:r>
            <a:r>
              <a:rPr lang="es-IT" sz="2400" b="1" i="1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involving only some creditors:</a:t>
            </a:r>
          </a:p>
          <a:p>
            <a:pPr marL="800100" lvl="1" indent="-342900">
              <a:lnSpc>
                <a:spcPts val="34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Negotiating with “main” –often sophisticated- creditors: bank(s), bond holders, lessors, other strategic contractual counterparties</a:t>
            </a:r>
          </a:p>
          <a:p>
            <a:pPr marL="800100" lvl="1" indent="-342900">
              <a:lnSpc>
                <a:spcPts val="34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Non involvement of operational creditors</a:t>
            </a:r>
          </a:p>
          <a:p>
            <a:pPr marL="800100" lvl="1" indent="-342900">
              <a:lnSpc>
                <a:spcPts val="3480"/>
              </a:lnSpc>
              <a:buFont typeface="Wingdings" pitchFamily="2" charset="2"/>
              <a:buChar char="§"/>
            </a:pPr>
            <a:r>
              <a:rPr lang="es-ES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N</a:t>
            </a: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on involvement of non-adjusting/non contractual creditors</a:t>
            </a:r>
          </a:p>
          <a:p>
            <a:pPr marL="342900" indent="-342900">
              <a:lnSpc>
                <a:spcPts val="3480"/>
              </a:lnSpc>
              <a:buFont typeface="Arial" panose="020B0604020202020204" pitchFamily="34" charset="0"/>
              <a:buChar char="•"/>
            </a:pP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Flexibility key</a:t>
            </a: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, starts in countries with floating charge/equivalent type of security devices, spreads to other systems, based on low level of fixed security/increasing use of “business-type” security rights (SI over shares/receivables), mostly forced by desire to avoid </a:t>
            </a: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institutional problem</a:t>
            </a:r>
          </a:p>
          <a:p>
            <a:pPr marL="342900" indent="-342900">
              <a:lnSpc>
                <a:spcPts val="3480"/>
              </a:lnSpc>
              <a:buFont typeface="Arial" panose="020B0604020202020204" pitchFamily="34" charset="0"/>
              <a:buChar char="•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Main </a:t>
            </a: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advantages</a:t>
            </a: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: </a:t>
            </a:r>
          </a:p>
          <a:p>
            <a:pPr marL="800100" lvl="1" indent="-342900">
              <a:lnSpc>
                <a:spcPts val="34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Low/no “reputational” damage, contained going concern damage</a:t>
            </a:r>
          </a:p>
          <a:p>
            <a:pPr marL="800100" lvl="1" indent="-342900">
              <a:lnSpc>
                <a:spcPts val="34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Decisions adopted by ”best monitors”: sophisticated creditors, with “continuity interest” as better decision makers than shareholders/other creditors</a:t>
            </a:r>
          </a:p>
        </p:txBody>
      </p:sp>
    </p:spTree>
    <p:extLst>
      <p:ext uri="{BB962C8B-B14F-4D97-AF65-F5344CB8AC3E}">
        <p14:creationId xmlns:p14="http://schemas.microsoft.com/office/powerpoint/2010/main" val="110746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 txBox="1">
            <a:spLocks/>
          </p:cNvSpPr>
          <p:nvPr/>
        </p:nvSpPr>
        <p:spPr>
          <a:xfrm>
            <a:off x="7969623" y="6249614"/>
            <a:ext cx="1214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344E7E-4085-4198-A681-A66E488C96E7}" type="slidenum">
              <a:rPr lang="en-GB" b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fld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231" y="91832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  <a:ea typeface="Futura" panose="02020800000000000000" pitchFamily="18" charset="0"/>
                <a:cs typeface="Helvetica" panose="020B0604020202020204" pitchFamily="34" charset="0"/>
              </a:rPr>
              <a:t>Deconstruction Stage I (II): doing away with mandatory collective procedure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B7D4C3C-85EE-AF43-BD20-4FF022A98653}"/>
              </a:ext>
            </a:extLst>
          </p:cNvPr>
          <p:cNvSpPr txBox="1"/>
          <p:nvPr/>
        </p:nvSpPr>
        <p:spPr>
          <a:xfrm>
            <a:off x="109152" y="513642"/>
            <a:ext cx="11967234" cy="5555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280"/>
              </a:lnSpc>
              <a:buFont typeface="Arial" panose="020B0604020202020204" pitchFamily="34" charset="0"/>
              <a:buChar char="•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Main </a:t>
            </a: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problems:</a:t>
            </a: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 </a:t>
            </a:r>
          </a:p>
          <a:p>
            <a:pPr marL="714375" lvl="1" indent="-333375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Restructuring not only liabilities, </a:t>
            </a:r>
            <a:r>
              <a:rPr lang="es-IT" sz="2200" b="1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also assets</a:t>
            </a: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, affects non-participating creditors</a:t>
            </a:r>
          </a:p>
          <a:p>
            <a:pPr marL="714375" lvl="1" indent="-333375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Gambling with participating creditors (cram down) and non-participating</a:t>
            </a:r>
          </a:p>
          <a:p>
            <a:pPr marL="714375" lvl="1" indent="-333375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Access to process mostly open, no insolvency threshold</a:t>
            </a:r>
          </a:p>
          <a:p>
            <a:pPr marL="714375" lvl="1" indent="-333375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Safeguards channeled through expensive, complex </a:t>
            </a:r>
            <a:r>
              <a:rPr lang="es-IT" sz="2200" b="1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valuations</a:t>
            </a: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, and </a:t>
            </a:r>
            <a:r>
              <a:rPr lang="es-IT" sz="2200" b="1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strict voting requirements</a:t>
            </a:r>
          </a:p>
          <a:p>
            <a:pPr marL="266700" indent="-342900">
              <a:lnSpc>
                <a:spcPts val="2880"/>
              </a:lnSpc>
              <a:buFont typeface="Arial" panose="020B0604020202020204" pitchFamily="34" charset="0"/>
              <a:buChar char="•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For reasons affecting level of debtor sophistication/limited resources for advisors and creditor (lack of) interest, mostly used by </a:t>
            </a:r>
            <a:r>
              <a:rPr lang="es-IT" sz="2400" b="1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larger businesses</a:t>
            </a: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, so only a partial solution </a:t>
            </a:r>
          </a:p>
          <a:p>
            <a:pPr marL="266700" indent="-342900">
              <a:lnSpc>
                <a:spcPts val="2880"/>
              </a:lnSpc>
              <a:buFont typeface="Arial" panose="020B0604020202020204" pitchFamily="34" charset="0"/>
              <a:buChar char="•"/>
            </a:pPr>
            <a:r>
              <a:rPr lang="es-IT" sz="2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77"/>
              </a:rPr>
              <a:t>Experience shows many end in formal proceedings, piece-meal liquidation, but:</a:t>
            </a:r>
          </a:p>
          <a:p>
            <a:pPr marL="723900" lvl="1" indent="-342900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No possibility for avoidance (”protective shields” envisaged) </a:t>
            </a:r>
          </a:p>
          <a:p>
            <a:pPr marL="723900" lvl="1" indent="-342900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Liability rarely, if ever, realised </a:t>
            </a:r>
          </a:p>
          <a:p>
            <a:pPr marL="723900" lvl="1" indent="-342900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Decision makers not infrequently “insured” thru security/other</a:t>
            </a:r>
          </a:p>
          <a:p>
            <a:pPr marL="723900" lvl="1" indent="-342900">
              <a:lnSpc>
                <a:spcPts val="3280"/>
              </a:lnSpc>
              <a:buFont typeface="Wingdings" pitchFamily="2" charset="2"/>
              <a:buChar char="§"/>
            </a:pP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Amendment effect of waterfall priorities by “procedural privilege” (</a:t>
            </a:r>
            <a:r>
              <a:rPr lang="es-IT" sz="2200" b="1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tax</a:t>
            </a:r>
            <a:r>
              <a:rPr lang="es-IT" sz="2200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77"/>
              </a:rPr>
              <a:t>/others not affected)</a:t>
            </a:r>
          </a:p>
          <a:p>
            <a:pPr marL="381000" lvl="1">
              <a:lnSpc>
                <a:spcPts val="3280"/>
              </a:lnSpc>
            </a:pPr>
            <a:endParaRPr lang="es-IT" sz="2200" dirty="0">
              <a:solidFill>
                <a:schemeClr val="accent6">
                  <a:lumMod val="75000"/>
                </a:schemeClr>
              </a:solidFill>
              <a:latin typeface="Gill Sans MT" panose="020B0502020104020203" pitchFamily="34" charset="77"/>
            </a:endParaRPr>
          </a:p>
        </p:txBody>
      </p:sp>
      <p:sp>
        <p:nvSpPr>
          <p:cNvPr id="6" name="Flecha a la derecha con muesca 5">
            <a:extLst>
              <a:ext uri="{FF2B5EF4-FFF2-40B4-BE49-F238E27FC236}">
                <a16:creationId xmlns:a16="http://schemas.microsoft.com/office/drawing/2014/main" id="{415B763C-0995-9146-A4C3-AC8906DDDB75}"/>
              </a:ext>
            </a:extLst>
          </p:cNvPr>
          <p:cNvSpPr/>
          <p:nvPr/>
        </p:nvSpPr>
        <p:spPr>
          <a:xfrm>
            <a:off x="538245" y="5687606"/>
            <a:ext cx="1882507" cy="943347"/>
          </a:xfrm>
          <a:prstGeom prst="notched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IT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8FEEE94-86E5-FB4B-99D2-2F06E6D37753}"/>
              </a:ext>
            </a:extLst>
          </p:cNvPr>
          <p:cNvSpPr txBox="1"/>
          <p:nvPr/>
        </p:nvSpPr>
        <p:spPr>
          <a:xfrm>
            <a:off x="2533135" y="5605282"/>
            <a:ext cx="9543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IT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Flexibility mostly works for largest debtors, but only partial solution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IT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Need to increase accountability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IT" sz="2200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The </a:t>
            </a:r>
            <a:r>
              <a:rPr lang="es-IT" sz="2200" b="1" dirty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77"/>
              </a:rPr>
              <a:t>case for universal, collective involvement? More data needed</a:t>
            </a:r>
          </a:p>
        </p:txBody>
      </p:sp>
    </p:spTree>
    <p:extLst>
      <p:ext uri="{BB962C8B-B14F-4D97-AF65-F5344CB8AC3E}">
        <p14:creationId xmlns:p14="http://schemas.microsoft.com/office/powerpoint/2010/main" val="312361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9918</TotalTime>
  <Words>1941</Words>
  <Application>Microsoft Macintosh PowerPoint</Application>
  <PresentationFormat>Panorámica</PresentationFormat>
  <Paragraphs>188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Gill Sans MT</vt:lpstr>
      <vt:lpstr>Verdana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Hamza Hameed</dc:creator>
  <cp:lastModifiedBy>Ignacio Tirado Marti</cp:lastModifiedBy>
  <cp:revision>196</cp:revision>
  <dcterms:created xsi:type="dcterms:W3CDTF">2017-11-14T18:22:04Z</dcterms:created>
  <dcterms:modified xsi:type="dcterms:W3CDTF">2022-02-08T12:39:48Z</dcterms:modified>
</cp:coreProperties>
</file>