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1" r:id="rId5"/>
  </p:sldMasterIdLst>
  <p:notesMasterIdLst>
    <p:notesMasterId r:id="rId22"/>
  </p:notesMasterIdLst>
  <p:handoutMasterIdLst>
    <p:handoutMasterId r:id="rId23"/>
  </p:handoutMasterIdLst>
  <p:sldIdLst>
    <p:sldId id="256" r:id="rId6"/>
    <p:sldId id="437" r:id="rId7"/>
    <p:sldId id="271" r:id="rId8"/>
    <p:sldId id="284" r:id="rId9"/>
    <p:sldId id="440" r:id="rId10"/>
    <p:sldId id="285" r:id="rId11"/>
    <p:sldId id="441" r:id="rId12"/>
    <p:sldId id="438" r:id="rId13"/>
    <p:sldId id="434" r:id="rId14"/>
    <p:sldId id="287" r:id="rId15"/>
    <p:sldId id="442" r:id="rId16"/>
    <p:sldId id="444" r:id="rId17"/>
    <p:sldId id="286" r:id="rId18"/>
    <p:sldId id="436" r:id="rId19"/>
    <p:sldId id="264" r:id="rId20"/>
    <p:sldId id="269" r:id="rId21"/>
  </p:sldIdLst>
  <p:sldSz cx="9144000" cy="6858000" type="screen4x3"/>
  <p:notesSz cx="6858000" cy="2705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157" autoAdjust="0"/>
  </p:normalViewPr>
  <p:slideViewPr>
    <p:cSldViewPr snapToGrid="0">
      <p:cViewPr varScale="1">
        <p:scale>
          <a:sx n="66" d="100"/>
          <a:sy n="66" d="100"/>
        </p:scale>
        <p:origin x="2462" y="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4459D-12C2-4006-9F83-9661DC44027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8C04B5F-2D2D-4596-8EC7-8A85A947A792}">
      <dgm:prSet phldrT="[Text]"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2005</a:t>
          </a:r>
        </a:p>
        <a:p>
          <a:r>
            <a:rPr lang="en-GB" i="0" dirty="0">
              <a:solidFill>
                <a:schemeClr val="tx2"/>
              </a:solidFill>
            </a:rPr>
            <a:t>ISC</a:t>
          </a:r>
        </a:p>
      </dgm:t>
    </dgm:pt>
    <dgm:pt modelId="{89EEE278-C195-4B40-BD91-6F92D2EC280E}" type="sibTrans" cxnId="{B290411D-27C2-40A4-92B1-9C68CD13160F}">
      <dgm:prSet/>
      <dgm:spPr/>
      <dgm:t>
        <a:bodyPr/>
        <a:lstStyle/>
        <a:p>
          <a:endParaRPr lang="en-GB"/>
        </a:p>
      </dgm:t>
    </dgm:pt>
    <dgm:pt modelId="{47F9D86A-0EB2-49CA-9C81-AD3FE9AA4D79}" type="parTrans" cxnId="{B290411D-27C2-40A4-92B1-9C68CD13160F}">
      <dgm:prSet/>
      <dgm:spPr/>
      <dgm:t>
        <a:bodyPr/>
        <a:lstStyle/>
        <a:p>
          <a:endParaRPr lang="en-GB"/>
        </a:p>
      </dgm:t>
    </dgm:pt>
    <dgm:pt modelId="{6CE3CFDB-4E39-4BFD-BDAD-D5F273957F78}">
      <dgm:prSet phldrT="[Text]"/>
      <dgm:spPr/>
      <dgm:t>
        <a:bodyPr/>
        <a:lstStyle/>
        <a:p>
          <a:r>
            <a:rPr lang="en-GB" i="0" dirty="0">
              <a:solidFill>
                <a:schemeClr val="tx2"/>
              </a:solidFill>
            </a:rPr>
            <a:t>2007/8</a:t>
          </a:r>
        </a:p>
        <a:p>
          <a:r>
            <a:rPr lang="en-GB" i="0" dirty="0">
              <a:solidFill>
                <a:schemeClr val="tx2"/>
              </a:solidFill>
            </a:rPr>
            <a:t>Financial crisis</a:t>
          </a:r>
        </a:p>
      </dgm:t>
    </dgm:pt>
    <dgm:pt modelId="{1E5D1576-036B-4372-9FE8-CA008B7BE5D4}" type="sibTrans" cxnId="{D9D38604-03CC-4F5F-8E20-8AC45551EF78}">
      <dgm:prSet/>
      <dgm:spPr/>
      <dgm:t>
        <a:bodyPr/>
        <a:lstStyle/>
        <a:p>
          <a:endParaRPr lang="en-GB"/>
        </a:p>
      </dgm:t>
    </dgm:pt>
    <dgm:pt modelId="{6E79902E-21BE-4DB6-A6D2-358250799ED3}" type="parTrans" cxnId="{D9D38604-03CC-4F5F-8E20-8AC45551EF78}">
      <dgm:prSet/>
      <dgm:spPr/>
      <dgm:t>
        <a:bodyPr/>
        <a:lstStyle/>
        <a:p>
          <a:endParaRPr lang="en-GB"/>
        </a:p>
      </dgm:t>
    </dgm:pt>
    <dgm:pt modelId="{6DB2728B-5639-4565-B349-D536C1F37283}">
      <dgm:prSet phldrT="[Text]"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2010</a:t>
          </a:r>
        </a:p>
        <a:p>
          <a:r>
            <a:rPr lang="en-GB" dirty="0">
              <a:solidFill>
                <a:schemeClr val="tx2"/>
              </a:solidFill>
            </a:rPr>
            <a:t>Walker Review</a:t>
          </a:r>
        </a:p>
      </dgm:t>
    </dgm:pt>
    <dgm:pt modelId="{747C5B7A-8E2C-4BC7-9C51-33E5A39B35A1}" type="sibTrans" cxnId="{E3AB32AE-C4A6-4AFC-AB16-4D876AFD37D1}">
      <dgm:prSet/>
      <dgm:spPr/>
      <dgm:t>
        <a:bodyPr/>
        <a:lstStyle/>
        <a:p>
          <a:endParaRPr lang="en-GB"/>
        </a:p>
      </dgm:t>
    </dgm:pt>
    <dgm:pt modelId="{BA3CC255-7762-4012-8851-03EE725D9FA5}" type="parTrans" cxnId="{E3AB32AE-C4A6-4AFC-AB16-4D876AFD37D1}">
      <dgm:prSet/>
      <dgm:spPr/>
      <dgm:t>
        <a:bodyPr/>
        <a:lstStyle/>
        <a:p>
          <a:endParaRPr lang="en-GB"/>
        </a:p>
      </dgm:t>
    </dgm:pt>
    <dgm:pt modelId="{3F8F794F-6A24-4DD9-8DF6-27EAF5356295}">
      <dgm:prSet phldrT="[Text]"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2012</a:t>
          </a:r>
        </a:p>
        <a:p>
          <a:r>
            <a:rPr lang="en-GB" dirty="0">
              <a:solidFill>
                <a:schemeClr val="tx2"/>
              </a:solidFill>
            </a:rPr>
            <a:t>Kay Review</a:t>
          </a:r>
        </a:p>
      </dgm:t>
    </dgm:pt>
    <dgm:pt modelId="{846D2A6F-9871-4D62-B573-1BE6B1945AAF}" type="sibTrans" cxnId="{5A099B1F-98A3-4F41-852C-5BAF05569DBD}">
      <dgm:prSet/>
      <dgm:spPr/>
      <dgm:t>
        <a:bodyPr/>
        <a:lstStyle/>
        <a:p>
          <a:endParaRPr lang="en-GB"/>
        </a:p>
      </dgm:t>
    </dgm:pt>
    <dgm:pt modelId="{DAF04E26-A739-446F-9B56-3B2CFD852C29}" type="parTrans" cxnId="{5A099B1F-98A3-4F41-852C-5BAF05569DBD}">
      <dgm:prSet/>
      <dgm:spPr/>
      <dgm:t>
        <a:bodyPr/>
        <a:lstStyle/>
        <a:p>
          <a:endParaRPr lang="en-GB"/>
        </a:p>
      </dgm:t>
    </dgm:pt>
    <dgm:pt modelId="{C42A1F17-2821-4143-96A3-803134581F94}">
      <dgm:prSet phldrT="[Text]"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2015</a:t>
          </a:r>
        </a:p>
        <a:p>
          <a:r>
            <a:rPr lang="en-GB" dirty="0">
              <a:solidFill>
                <a:schemeClr val="tx2"/>
              </a:solidFill>
            </a:rPr>
            <a:t>Tiering</a:t>
          </a:r>
        </a:p>
      </dgm:t>
    </dgm:pt>
    <dgm:pt modelId="{2F795E3A-B84F-448F-8C02-EB44F47DA071}" type="sibTrans" cxnId="{55167314-981E-41BE-9AA8-E413C36C94C1}">
      <dgm:prSet/>
      <dgm:spPr/>
      <dgm:t>
        <a:bodyPr/>
        <a:lstStyle/>
        <a:p>
          <a:endParaRPr lang="en-GB"/>
        </a:p>
      </dgm:t>
    </dgm:pt>
    <dgm:pt modelId="{6A1133B9-E254-41E7-9775-B5D70F104CD0}" type="parTrans" cxnId="{55167314-981E-41BE-9AA8-E413C36C94C1}">
      <dgm:prSet/>
      <dgm:spPr/>
      <dgm:t>
        <a:bodyPr/>
        <a:lstStyle/>
        <a:p>
          <a:endParaRPr lang="en-GB"/>
        </a:p>
      </dgm:t>
    </dgm:pt>
    <dgm:pt modelId="{8EAAE4BA-4E7C-4F62-9C40-DF2201FE62EA}">
      <dgm:prSet phldrT="[Text]"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2019</a:t>
          </a:r>
        </a:p>
        <a:p>
          <a:r>
            <a:rPr lang="en-GB" dirty="0">
              <a:solidFill>
                <a:schemeClr val="tx2"/>
              </a:solidFill>
            </a:rPr>
            <a:t>Consult &amp; new </a:t>
          </a:r>
        </a:p>
        <a:p>
          <a:r>
            <a:rPr lang="en-GB" dirty="0">
              <a:solidFill>
                <a:schemeClr val="tx2"/>
              </a:solidFill>
            </a:rPr>
            <a:t>Code</a:t>
          </a:r>
        </a:p>
      </dgm:t>
    </dgm:pt>
    <dgm:pt modelId="{F5483650-2239-419F-BC9F-75D1173CF261}" type="sibTrans" cxnId="{CF7056B3-4754-4945-A7B0-527F563DB251}">
      <dgm:prSet/>
      <dgm:spPr/>
      <dgm:t>
        <a:bodyPr/>
        <a:lstStyle/>
        <a:p>
          <a:endParaRPr lang="en-GB"/>
        </a:p>
      </dgm:t>
    </dgm:pt>
    <dgm:pt modelId="{ACB691E0-E242-4A92-B73D-BCD217539C7A}" type="parTrans" cxnId="{CF7056B3-4754-4945-A7B0-527F563DB251}">
      <dgm:prSet/>
      <dgm:spPr/>
      <dgm:t>
        <a:bodyPr/>
        <a:lstStyle/>
        <a:p>
          <a:endParaRPr lang="en-GB"/>
        </a:p>
      </dgm:t>
    </dgm:pt>
    <dgm:pt modelId="{80EC198A-C2B8-445C-B2B9-863487D96A00}" type="pres">
      <dgm:prSet presAssocID="{2CE4459D-12C2-4006-9F83-9661DC440276}" presName="CompostProcess" presStyleCnt="0">
        <dgm:presLayoutVars>
          <dgm:dir/>
          <dgm:resizeHandles val="exact"/>
        </dgm:presLayoutVars>
      </dgm:prSet>
      <dgm:spPr/>
    </dgm:pt>
    <dgm:pt modelId="{318D58FE-0515-49C7-B157-FA9D98758ACA}" type="pres">
      <dgm:prSet presAssocID="{2CE4459D-12C2-4006-9F83-9661DC440276}" presName="arrow" presStyleLbl="bgShp" presStyleIdx="0" presStyleCnt="1"/>
      <dgm:spPr/>
    </dgm:pt>
    <dgm:pt modelId="{E2350D03-8DD4-4824-9CE2-8E433B3AD71F}" type="pres">
      <dgm:prSet presAssocID="{2CE4459D-12C2-4006-9F83-9661DC440276}" presName="linearProcess" presStyleCnt="0"/>
      <dgm:spPr/>
    </dgm:pt>
    <dgm:pt modelId="{7F498626-244F-4312-BD4F-8D616420683D}" type="pres">
      <dgm:prSet presAssocID="{B8C04B5F-2D2D-4596-8EC7-8A85A947A792}" presName="textNode" presStyleLbl="node1" presStyleIdx="0" presStyleCnt="6">
        <dgm:presLayoutVars>
          <dgm:bulletEnabled val="1"/>
        </dgm:presLayoutVars>
      </dgm:prSet>
      <dgm:spPr/>
    </dgm:pt>
    <dgm:pt modelId="{BDCE2678-7DE8-48D5-870A-C11F048CD48B}" type="pres">
      <dgm:prSet presAssocID="{89EEE278-C195-4B40-BD91-6F92D2EC280E}" presName="sibTrans" presStyleCnt="0"/>
      <dgm:spPr/>
    </dgm:pt>
    <dgm:pt modelId="{7313D2EF-7CBB-4925-8F8E-40DBCEF6F174}" type="pres">
      <dgm:prSet presAssocID="{6CE3CFDB-4E39-4BFD-BDAD-D5F273957F78}" presName="textNode" presStyleLbl="node1" presStyleIdx="1" presStyleCnt="6">
        <dgm:presLayoutVars>
          <dgm:bulletEnabled val="1"/>
        </dgm:presLayoutVars>
      </dgm:prSet>
      <dgm:spPr/>
    </dgm:pt>
    <dgm:pt modelId="{F44CFE80-B5D8-42AA-9336-AB0BED8F3609}" type="pres">
      <dgm:prSet presAssocID="{1E5D1576-036B-4372-9FE8-CA008B7BE5D4}" presName="sibTrans" presStyleCnt="0"/>
      <dgm:spPr/>
    </dgm:pt>
    <dgm:pt modelId="{31EA7CB1-C07F-474B-A03C-FB4664F9F590}" type="pres">
      <dgm:prSet presAssocID="{6DB2728B-5639-4565-B349-D536C1F37283}" presName="textNode" presStyleLbl="node1" presStyleIdx="2" presStyleCnt="6">
        <dgm:presLayoutVars>
          <dgm:bulletEnabled val="1"/>
        </dgm:presLayoutVars>
      </dgm:prSet>
      <dgm:spPr/>
    </dgm:pt>
    <dgm:pt modelId="{108C444A-4BED-4412-B30A-2D7B664798B5}" type="pres">
      <dgm:prSet presAssocID="{747C5B7A-8E2C-4BC7-9C51-33E5A39B35A1}" presName="sibTrans" presStyleCnt="0"/>
      <dgm:spPr/>
    </dgm:pt>
    <dgm:pt modelId="{5F42B33E-D154-476F-A90D-4237335C3CA0}" type="pres">
      <dgm:prSet presAssocID="{3F8F794F-6A24-4DD9-8DF6-27EAF5356295}" presName="textNode" presStyleLbl="node1" presStyleIdx="3" presStyleCnt="6">
        <dgm:presLayoutVars>
          <dgm:bulletEnabled val="1"/>
        </dgm:presLayoutVars>
      </dgm:prSet>
      <dgm:spPr/>
    </dgm:pt>
    <dgm:pt modelId="{7883C3C6-C8BA-45DC-846E-6F9BF5CC7A77}" type="pres">
      <dgm:prSet presAssocID="{846D2A6F-9871-4D62-B573-1BE6B1945AAF}" presName="sibTrans" presStyleCnt="0"/>
      <dgm:spPr/>
    </dgm:pt>
    <dgm:pt modelId="{EAC7DA4E-BD8B-4B99-AB24-910384D785F4}" type="pres">
      <dgm:prSet presAssocID="{C42A1F17-2821-4143-96A3-803134581F94}" presName="textNode" presStyleLbl="node1" presStyleIdx="4" presStyleCnt="6" custLinFactNeighborX="-38632" custLinFactNeighborY="-952">
        <dgm:presLayoutVars>
          <dgm:bulletEnabled val="1"/>
        </dgm:presLayoutVars>
      </dgm:prSet>
      <dgm:spPr/>
    </dgm:pt>
    <dgm:pt modelId="{4FE585EB-E11A-4348-92CD-B9FB6F1D264B}" type="pres">
      <dgm:prSet presAssocID="{2F795E3A-B84F-448F-8C02-EB44F47DA071}" presName="sibTrans" presStyleCnt="0"/>
      <dgm:spPr/>
    </dgm:pt>
    <dgm:pt modelId="{4F3288E2-33DC-47F3-9C04-0612E830F093}" type="pres">
      <dgm:prSet presAssocID="{8EAAE4BA-4E7C-4F62-9C40-DF2201FE62EA}" presName="textNode" presStyleLbl="node1" presStyleIdx="5" presStyleCnt="6" custScaleX="102120" custLinFactNeighborX="-67604">
        <dgm:presLayoutVars>
          <dgm:bulletEnabled val="1"/>
        </dgm:presLayoutVars>
      </dgm:prSet>
      <dgm:spPr/>
    </dgm:pt>
  </dgm:ptLst>
  <dgm:cxnLst>
    <dgm:cxn modelId="{D9D38604-03CC-4F5F-8E20-8AC45551EF78}" srcId="{2CE4459D-12C2-4006-9F83-9661DC440276}" destId="{6CE3CFDB-4E39-4BFD-BDAD-D5F273957F78}" srcOrd="1" destOrd="0" parTransId="{6E79902E-21BE-4DB6-A6D2-358250799ED3}" sibTransId="{1E5D1576-036B-4372-9FE8-CA008B7BE5D4}"/>
    <dgm:cxn modelId="{55167314-981E-41BE-9AA8-E413C36C94C1}" srcId="{2CE4459D-12C2-4006-9F83-9661DC440276}" destId="{C42A1F17-2821-4143-96A3-803134581F94}" srcOrd="4" destOrd="0" parTransId="{6A1133B9-E254-41E7-9775-B5D70F104CD0}" sibTransId="{2F795E3A-B84F-448F-8C02-EB44F47DA071}"/>
    <dgm:cxn modelId="{B290411D-27C2-40A4-92B1-9C68CD13160F}" srcId="{2CE4459D-12C2-4006-9F83-9661DC440276}" destId="{B8C04B5F-2D2D-4596-8EC7-8A85A947A792}" srcOrd="0" destOrd="0" parTransId="{47F9D86A-0EB2-49CA-9C81-AD3FE9AA4D79}" sibTransId="{89EEE278-C195-4B40-BD91-6F92D2EC280E}"/>
    <dgm:cxn modelId="{5A099B1F-98A3-4F41-852C-5BAF05569DBD}" srcId="{2CE4459D-12C2-4006-9F83-9661DC440276}" destId="{3F8F794F-6A24-4DD9-8DF6-27EAF5356295}" srcOrd="3" destOrd="0" parTransId="{DAF04E26-A739-446F-9B56-3B2CFD852C29}" sibTransId="{846D2A6F-9871-4D62-B573-1BE6B1945AAF}"/>
    <dgm:cxn modelId="{E2A4B025-01BB-4203-BD7D-1AFF1AEEF926}" type="presOf" srcId="{C42A1F17-2821-4143-96A3-803134581F94}" destId="{EAC7DA4E-BD8B-4B99-AB24-910384D785F4}" srcOrd="0" destOrd="0" presId="urn:microsoft.com/office/officeart/2005/8/layout/hProcess9"/>
    <dgm:cxn modelId="{2D625F32-6CD3-4A18-900E-B3E3D7EA0EFF}" type="presOf" srcId="{6DB2728B-5639-4565-B349-D536C1F37283}" destId="{31EA7CB1-C07F-474B-A03C-FB4664F9F590}" srcOrd="0" destOrd="0" presId="urn:microsoft.com/office/officeart/2005/8/layout/hProcess9"/>
    <dgm:cxn modelId="{009D126D-E7F0-4853-B931-D7E291FF8ABA}" type="presOf" srcId="{8EAAE4BA-4E7C-4F62-9C40-DF2201FE62EA}" destId="{4F3288E2-33DC-47F3-9C04-0612E830F093}" srcOrd="0" destOrd="0" presId="urn:microsoft.com/office/officeart/2005/8/layout/hProcess9"/>
    <dgm:cxn modelId="{DB842A6D-9D22-4C49-A4C6-02B58817E02A}" type="presOf" srcId="{6CE3CFDB-4E39-4BFD-BDAD-D5F273957F78}" destId="{7313D2EF-7CBB-4925-8F8E-40DBCEF6F174}" srcOrd="0" destOrd="0" presId="urn:microsoft.com/office/officeart/2005/8/layout/hProcess9"/>
    <dgm:cxn modelId="{3D7D1C75-FC8B-425D-95E7-4712E78BB23A}" type="presOf" srcId="{2CE4459D-12C2-4006-9F83-9661DC440276}" destId="{80EC198A-C2B8-445C-B2B9-863487D96A00}" srcOrd="0" destOrd="0" presId="urn:microsoft.com/office/officeart/2005/8/layout/hProcess9"/>
    <dgm:cxn modelId="{E3AB32AE-C4A6-4AFC-AB16-4D876AFD37D1}" srcId="{2CE4459D-12C2-4006-9F83-9661DC440276}" destId="{6DB2728B-5639-4565-B349-D536C1F37283}" srcOrd="2" destOrd="0" parTransId="{BA3CC255-7762-4012-8851-03EE725D9FA5}" sibTransId="{747C5B7A-8E2C-4BC7-9C51-33E5A39B35A1}"/>
    <dgm:cxn modelId="{CF7056B3-4754-4945-A7B0-527F563DB251}" srcId="{2CE4459D-12C2-4006-9F83-9661DC440276}" destId="{8EAAE4BA-4E7C-4F62-9C40-DF2201FE62EA}" srcOrd="5" destOrd="0" parTransId="{ACB691E0-E242-4A92-B73D-BCD217539C7A}" sibTransId="{F5483650-2239-419F-BC9F-75D1173CF261}"/>
    <dgm:cxn modelId="{5A635EBC-0CFB-4808-9534-18588D4D0E3E}" type="presOf" srcId="{B8C04B5F-2D2D-4596-8EC7-8A85A947A792}" destId="{7F498626-244F-4312-BD4F-8D616420683D}" srcOrd="0" destOrd="0" presId="urn:microsoft.com/office/officeart/2005/8/layout/hProcess9"/>
    <dgm:cxn modelId="{4F51AFE2-EEF3-4C95-BB1E-EEBC3BD4716F}" type="presOf" srcId="{3F8F794F-6A24-4DD9-8DF6-27EAF5356295}" destId="{5F42B33E-D154-476F-A90D-4237335C3CA0}" srcOrd="0" destOrd="0" presId="urn:microsoft.com/office/officeart/2005/8/layout/hProcess9"/>
    <dgm:cxn modelId="{560F880B-4924-413D-AA87-B2820CD90AC4}" type="presParOf" srcId="{80EC198A-C2B8-445C-B2B9-863487D96A00}" destId="{318D58FE-0515-49C7-B157-FA9D98758ACA}" srcOrd="0" destOrd="0" presId="urn:microsoft.com/office/officeart/2005/8/layout/hProcess9"/>
    <dgm:cxn modelId="{E5520FAA-6F7D-4015-8A9D-50C0AA17077F}" type="presParOf" srcId="{80EC198A-C2B8-445C-B2B9-863487D96A00}" destId="{E2350D03-8DD4-4824-9CE2-8E433B3AD71F}" srcOrd="1" destOrd="0" presId="urn:microsoft.com/office/officeart/2005/8/layout/hProcess9"/>
    <dgm:cxn modelId="{C6F45A5B-F58B-4C4A-8EF1-DA0B5C45071B}" type="presParOf" srcId="{E2350D03-8DD4-4824-9CE2-8E433B3AD71F}" destId="{7F498626-244F-4312-BD4F-8D616420683D}" srcOrd="0" destOrd="0" presId="urn:microsoft.com/office/officeart/2005/8/layout/hProcess9"/>
    <dgm:cxn modelId="{D2A3669F-F16D-4EB1-BECA-454DA2AF9E85}" type="presParOf" srcId="{E2350D03-8DD4-4824-9CE2-8E433B3AD71F}" destId="{BDCE2678-7DE8-48D5-870A-C11F048CD48B}" srcOrd="1" destOrd="0" presId="urn:microsoft.com/office/officeart/2005/8/layout/hProcess9"/>
    <dgm:cxn modelId="{7BCADB16-BEAC-401F-98E8-80FB644946DD}" type="presParOf" srcId="{E2350D03-8DD4-4824-9CE2-8E433B3AD71F}" destId="{7313D2EF-7CBB-4925-8F8E-40DBCEF6F174}" srcOrd="2" destOrd="0" presId="urn:microsoft.com/office/officeart/2005/8/layout/hProcess9"/>
    <dgm:cxn modelId="{C567657D-A064-409C-A093-DD2E650839EC}" type="presParOf" srcId="{E2350D03-8DD4-4824-9CE2-8E433B3AD71F}" destId="{F44CFE80-B5D8-42AA-9336-AB0BED8F3609}" srcOrd="3" destOrd="0" presId="urn:microsoft.com/office/officeart/2005/8/layout/hProcess9"/>
    <dgm:cxn modelId="{834506A0-4170-41B5-A623-696E9C507EC1}" type="presParOf" srcId="{E2350D03-8DD4-4824-9CE2-8E433B3AD71F}" destId="{31EA7CB1-C07F-474B-A03C-FB4664F9F590}" srcOrd="4" destOrd="0" presId="urn:microsoft.com/office/officeart/2005/8/layout/hProcess9"/>
    <dgm:cxn modelId="{73D86F62-BC23-41DE-A1F3-8B07111112B8}" type="presParOf" srcId="{E2350D03-8DD4-4824-9CE2-8E433B3AD71F}" destId="{108C444A-4BED-4412-B30A-2D7B664798B5}" srcOrd="5" destOrd="0" presId="urn:microsoft.com/office/officeart/2005/8/layout/hProcess9"/>
    <dgm:cxn modelId="{40FA7BD4-AE77-4601-8A6E-6DFA2688A58B}" type="presParOf" srcId="{E2350D03-8DD4-4824-9CE2-8E433B3AD71F}" destId="{5F42B33E-D154-476F-A90D-4237335C3CA0}" srcOrd="6" destOrd="0" presId="urn:microsoft.com/office/officeart/2005/8/layout/hProcess9"/>
    <dgm:cxn modelId="{1594CAE1-29B1-4E65-9770-72D500310D7F}" type="presParOf" srcId="{E2350D03-8DD4-4824-9CE2-8E433B3AD71F}" destId="{7883C3C6-C8BA-45DC-846E-6F9BF5CC7A77}" srcOrd="7" destOrd="0" presId="urn:microsoft.com/office/officeart/2005/8/layout/hProcess9"/>
    <dgm:cxn modelId="{60687234-2309-499A-B058-2B534EBCEFE9}" type="presParOf" srcId="{E2350D03-8DD4-4824-9CE2-8E433B3AD71F}" destId="{EAC7DA4E-BD8B-4B99-AB24-910384D785F4}" srcOrd="8" destOrd="0" presId="urn:microsoft.com/office/officeart/2005/8/layout/hProcess9"/>
    <dgm:cxn modelId="{233E55EA-AF10-407B-99D3-195D1D00B138}" type="presParOf" srcId="{E2350D03-8DD4-4824-9CE2-8E433B3AD71F}" destId="{4FE585EB-E11A-4348-92CD-B9FB6F1D264B}" srcOrd="9" destOrd="0" presId="urn:microsoft.com/office/officeart/2005/8/layout/hProcess9"/>
    <dgm:cxn modelId="{F54025A4-B841-4CCA-B443-28C2319837F3}" type="presParOf" srcId="{E2350D03-8DD4-4824-9CE2-8E433B3AD71F}" destId="{4F3288E2-33DC-47F3-9C04-0612E830F093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D58FE-0515-49C7-B157-FA9D98758ACA}">
      <dsp:nvSpPr>
        <dsp:cNvPr id="0" name=""/>
        <dsp:cNvSpPr/>
      </dsp:nvSpPr>
      <dsp:spPr>
        <a:xfrm>
          <a:off x="674971" y="0"/>
          <a:ext cx="7649677" cy="421314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98626-244F-4312-BD4F-8D616420683D}">
      <dsp:nvSpPr>
        <dsp:cNvPr id="0" name=""/>
        <dsp:cNvSpPr/>
      </dsp:nvSpPr>
      <dsp:spPr>
        <a:xfrm>
          <a:off x="2073" y="1263941"/>
          <a:ext cx="1356397" cy="1685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/>
              </a:solidFill>
            </a:rPr>
            <a:t>2005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0" kern="1200" dirty="0">
              <a:solidFill>
                <a:schemeClr val="tx2"/>
              </a:solidFill>
            </a:rPr>
            <a:t>ISC</a:t>
          </a:r>
        </a:p>
      </dsp:txBody>
      <dsp:txXfrm>
        <a:off x="68287" y="1330155"/>
        <a:ext cx="1223969" cy="1552828"/>
      </dsp:txXfrm>
    </dsp:sp>
    <dsp:sp modelId="{7313D2EF-7CBB-4925-8F8E-40DBCEF6F174}">
      <dsp:nvSpPr>
        <dsp:cNvPr id="0" name=""/>
        <dsp:cNvSpPr/>
      </dsp:nvSpPr>
      <dsp:spPr>
        <a:xfrm>
          <a:off x="1524137" y="1263941"/>
          <a:ext cx="1356397" cy="1685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0" kern="1200" dirty="0">
              <a:solidFill>
                <a:schemeClr val="tx2"/>
              </a:solidFill>
            </a:rPr>
            <a:t>2007/8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0" kern="1200" dirty="0">
              <a:solidFill>
                <a:schemeClr val="tx2"/>
              </a:solidFill>
            </a:rPr>
            <a:t>Financial crisis</a:t>
          </a:r>
        </a:p>
      </dsp:txBody>
      <dsp:txXfrm>
        <a:off x="1590351" y="1330155"/>
        <a:ext cx="1223969" cy="1552828"/>
      </dsp:txXfrm>
    </dsp:sp>
    <dsp:sp modelId="{31EA7CB1-C07F-474B-A03C-FB4664F9F590}">
      <dsp:nvSpPr>
        <dsp:cNvPr id="0" name=""/>
        <dsp:cNvSpPr/>
      </dsp:nvSpPr>
      <dsp:spPr>
        <a:xfrm>
          <a:off x="3046201" y="1263941"/>
          <a:ext cx="1356397" cy="1685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/>
              </a:solidFill>
            </a:rPr>
            <a:t>2010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/>
              </a:solidFill>
            </a:rPr>
            <a:t>Walker Review</a:t>
          </a:r>
        </a:p>
      </dsp:txBody>
      <dsp:txXfrm>
        <a:off x="3112415" y="1330155"/>
        <a:ext cx="1223969" cy="1552828"/>
      </dsp:txXfrm>
    </dsp:sp>
    <dsp:sp modelId="{5F42B33E-D154-476F-A90D-4237335C3CA0}">
      <dsp:nvSpPr>
        <dsp:cNvPr id="0" name=""/>
        <dsp:cNvSpPr/>
      </dsp:nvSpPr>
      <dsp:spPr>
        <a:xfrm>
          <a:off x="4568266" y="1263941"/>
          <a:ext cx="1356397" cy="1685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/>
              </a:solidFill>
            </a:rPr>
            <a:t>2012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/>
              </a:solidFill>
            </a:rPr>
            <a:t>Kay Review</a:t>
          </a:r>
        </a:p>
      </dsp:txBody>
      <dsp:txXfrm>
        <a:off x="4634480" y="1330155"/>
        <a:ext cx="1223969" cy="1552828"/>
      </dsp:txXfrm>
    </dsp:sp>
    <dsp:sp modelId="{EAC7DA4E-BD8B-4B99-AB24-910384D785F4}">
      <dsp:nvSpPr>
        <dsp:cNvPr id="0" name=""/>
        <dsp:cNvSpPr/>
      </dsp:nvSpPr>
      <dsp:spPr>
        <a:xfrm>
          <a:off x="6026329" y="1247898"/>
          <a:ext cx="1356397" cy="1685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/>
              </a:solidFill>
            </a:rPr>
            <a:t>2015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/>
              </a:solidFill>
            </a:rPr>
            <a:t>Tiering</a:t>
          </a:r>
        </a:p>
      </dsp:txBody>
      <dsp:txXfrm>
        <a:off x="6092543" y="1314112"/>
        <a:ext cx="1223969" cy="1552828"/>
      </dsp:txXfrm>
    </dsp:sp>
    <dsp:sp modelId="{4F3288E2-33DC-47F3-9C04-0612E830F093}">
      <dsp:nvSpPr>
        <dsp:cNvPr id="0" name=""/>
        <dsp:cNvSpPr/>
      </dsp:nvSpPr>
      <dsp:spPr>
        <a:xfrm>
          <a:off x="7500397" y="1263941"/>
          <a:ext cx="1385152" cy="1685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/>
              </a:solidFill>
            </a:rPr>
            <a:t>2019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/>
              </a:solidFill>
            </a:rPr>
            <a:t>Consult &amp; new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/>
              </a:solidFill>
            </a:rPr>
            <a:t>Code</a:t>
          </a:r>
        </a:p>
      </dsp:txBody>
      <dsp:txXfrm>
        <a:off x="7568015" y="1331559"/>
        <a:ext cx="1249916" cy="1550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9C171-4FC0-44E0-ADDC-6D448C4CC83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389E4-5BA7-47A5-B511-CC4C505B4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2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D9C52-8746-4489-BCB4-4B889DBC55AD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77620"/>
            <a:ext cx="5436909" cy="39095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8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978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5932C-BFDF-41C9-83B0-EED7EDF9D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48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5932C-BFDF-41C9-83B0-EED7EDF9D4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031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932C-BFDF-41C9-83B0-EED7EDF9D4D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126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932C-BFDF-41C9-83B0-EED7EDF9D4D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541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932C-BFDF-41C9-83B0-EED7EDF9D4D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641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932C-BFDF-41C9-83B0-EED7EDF9D4D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10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932C-BFDF-41C9-83B0-EED7EDF9D4D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50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932C-BFDF-41C9-83B0-EED7EDF9D4D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9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932C-BFDF-41C9-83B0-EED7EDF9D4D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385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932C-BFDF-41C9-83B0-EED7EDF9D4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244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932C-BFDF-41C9-83B0-EED7EDF9D4D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068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932C-BFDF-41C9-83B0-EED7EDF9D4D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59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932C-BFDF-41C9-83B0-EED7EDF9D4D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502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932C-BFDF-41C9-83B0-EED7EDF9D4D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112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5932C-BFDF-41C9-83B0-EED7EDF9D4D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28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92193"/>
            <a:ext cx="7772400" cy="2408258"/>
          </a:xfrm>
        </p:spPr>
        <p:txBody>
          <a:bodyPr>
            <a:normAutofit/>
          </a:bodyPr>
          <a:lstStyle>
            <a:lvl1pPr>
              <a:defRPr sz="5400" baseline="0">
                <a:latin typeface="Arial" pitchFamily="34" charset="0"/>
              </a:defRPr>
            </a:lvl1pPr>
          </a:lstStyle>
          <a:p>
            <a:r>
              <a:rPr lang="en-GB"/>
              <a:t>Title of Talk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Name of Speaker</a:t>
            </a:r>
          </a:p>
          <a:p>
            <a:r>
              <a:rPr lang="en-GB"/>
              <a:t>Job Title</a:t>
            </a:r>
          </a:p>
          <a:p>
            <a:r>
              <a:rPr lang="en-GB"/>
              <a:t>Date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982301" y="37099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013126" y="36885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4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3844-4C25-4D26-9F6C-1F3773774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00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3844-4C25-4D26-9F6C-1F3773774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38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3844-4C25-4D26-9F6C-1F3773774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781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3844-4C25-4D26-9F6C-1F3773774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448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3844-4C25-4D26-9F6C-1F3773774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981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3844-4C25-4D26-9F6C-1F3773774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858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3844-4C25-4D26-9F6C-1F3773774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3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GB"/>
              <a:t>Heading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 marL="712788" indent="-255588"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1074738" indent="-361950">
              <a:defRPr>
                <a:latin typeface="+mj-lt"/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Bullet point 1</a:t>
            </a:r>
          </a:p>
          <a:p>
            <a:pPr lvl="1"/>
            <a:r>
              <a:rPr lang="en-GB"/>
              <a:t>Sub bullet</a:t>
            </a:r>
          </a:p>
          <a:p>
            <a:pPr lvl="2"/>
            <a:r>
              <a:rPr lang="en-GB"/>
              <a:t>Sub </a:t>
            </a:r>
            <a:r>
              <a:rPr lang="en-GB" err="1"/>
              <a:t>sub</a:t>
            </a:r>
            <a:r>
              <a:rPr lang="en-GB"/>
              <a:t> bullet </a:t>
            </a:r>
          </a:p>
          <a:p>
            <a:pPr lvl="0"/>
            <a:r>
              <a:rPr lang="en-GB"/>
              <a:t>Bullet point 2</a:t>
            </a:r>
          </a:p>
          <a:p>
            <a:pPr lvl="0"/>
            <a:r>
              <a:rPr lang="en-GB"/>
              <a:t>Bullet point 3</a:t>
            </a:r>
          </a:p>
          <a:p>
            <a:pPr lvl="0"/>
            <a:r>
              <a:rPr lang="en-GB"/>
              <a:t>Bullet point 4</a:t>
            </a:r>
          </a:p>
          <a:p>
            <a:pPr lvl="0"/>
            <a:r>
              <a:rPr lang="en-GB"/>
              <a:t>Bullet point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D6BFD80E-344E-6D46-B07C-3A86BDBAA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8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 marL="742950" indent="-285750"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>
            <a:lvl2pPr marL="742950" indent="-285750"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3844-4C25-4D26-9F6C-1F3773774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90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2pPr marL="914400" indent="-457200"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1714500" indent="-342900"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2171700" indent="-342900"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2pPr marL="742950" indent="-285750"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3844-4C25-4D26-9F6C-1F3773774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31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D80E-344E-6D46-B07C-3A86BDBAA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3844-4C25-4D26-9F6C-1F3773774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65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3844-4C25-4D26-9F6C-1F3773774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81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3844-4C25-4D26-9F6C-1F3773774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47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3844-4C25-4D26-9F6C-1F3773774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59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978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 point 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 point 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 point 3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 point 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 point 5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 point 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D6BFD80E-344E-6D46-B07C-3A86BDBAA9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frc logo4_FINAL.ep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4" r="17507"/>
          <a:stretch/>
        </p:blipFill>
        <p:spPr>
          <a:xfrm>
            <a:off x="-10391" y="5653553"/>
            <a:ext cx="9164782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0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53844-4C25-4D26-9F6C-1F3773774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43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30923"/>
            <a:ext cx="7772400" cy="2013452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Arial" pitchFamily="34" charset="0"/>
                <a:cs typeface="Arial" pitchFamily="34" charset="0"/>
              </a:rPr>
              <a:t>Redefining stewardship for the 21</a:t>
            </a:r>
            <a:r>
              <a:rPr lang="en-US" sz="5400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Century: </a:t>
            </a:r>
            <a:br>
              <a:rPr lang="en-US" sz="5400" dirty="0">
                <a:latin typeface="Arial" pitchFamily="34" charset="0"/>
                <a:cs typeface="Arial" pitchFamily="34" charset="0"/>
              </a:rPr>
            </a:b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6388"/>
            <a:ext cx="6400800" cy="262596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Claudia Chapman</a:t>
            </a:r>
            <a:endParaRPr lang="en-US" dirty="0"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3 March 2020</a:t>
            </a:r>
          </a:p>
        </p:txBody>
      </p:sp>
    </p:spTree>
    <p:extLst>
      <p:ext uri="{BB962C8B-B14F-4D97-AF65-F5344CB8AC3E}">
        <p14:creationId xmlns:p14="http://schemas.microsoft.com/office/powerpoint/2010/main" val="402639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515C-5D96-4065-9344-ACD4068F3B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Expansion</a:t>
            </a:r>
          </a:p>
        </p:txBody>
      </p:sp>
    </p:spTree>
    <p:extLst>
      <p:ext uri="{BB962C8B-B14F-4D97-AF65-F5344CB8AC3E}">
        <p14:creationId xmlns:p14="http://schemas.microsoft.com/office/powerpoint/2010/main" val="2859872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4A5B07-E63B-432E-A5EA-90A495AACA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4472"/>
          <a:stretch/>
        </p:blipFill>
        <p:spPr>
          <a:xfrm>
            <a:off x="90488" y="68263"/>
            <a:ext cx="896302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6615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A230D407-7A87-4806-99B6-F75C738C26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58"/>
          <a:stretch/>
        </p:blipFill>
        <p:spPr>
          <a:xfrm>
            <a:off x="708779" y="197477"/>
            <a:ext cx="7726441" cy="64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10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515C-5D96-4065-9344-ACD4068F3B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Effectiveness</a:t>
            </a:r>
          </a:p>
        </p:txBody>
      </p:sp>
    </p:spTree>
    <p:extLst>
      <p:ext uri="{BB962C8B-B14F-4D97-AF65-F5344CB8AC3E}">
        <p14:creationId xmlns:p14="http://schemas.microsoft.com/office/powerpoint/2010/main" val="2311068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BFA5A0F-5C53-4471-B585-A20B35ED2E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" r="12429" b="-2"/>
          <a:stretch/>
        </p:blipFill>
        <p:spPr>
          <a:xfrm>
            <a:off x="90488" y="68263"/>
            <a:ext cx="896302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8134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84B4-F5A0-4D6A-8DC2-9C957340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2020 definition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1FE07-4902-4EF4-97A9-417952CE9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Arial"/>
                <a:cs typeface="Arial"/>
              </a:rPr>
              <a:t>"Stewardship is the responsible </a:t>
            </a:r>
            <a:r>
              <a:rPr lang="en-GB" i="1" dirty="0">
                <a:highlight>
                  <a:srgbClr val="FFFF00"/>
                </a:highlight>
                <a:latin typeface="Arial"/>
                <a:cs typeface="Arial"/>
              </a:rPr>
              <a:t>allocation, management and oversight of capital</a:t>
            </a:r>
            <a:r>
              <a:rPr lang="en-GB" i="1" dirty="0">
                <a:latin typeface="Arial"/>
                <a:cs typeface="Arial"/>
              </a:rPr>
              <a:t> to create </a:t>
            </a:r>
            <a:r>
              <a:rPr lang="en-GB" i="1" dirty="0">
                <a:highlight>
                  <a:srgbClr val="FFFF00"/>
                </a:highlight>
                <a:latin typeface="Arial"/>
                <a:cs typeface="Arial"/>
              </a:rPr>
              <a:t>long-term value </a:t>
            </a:r>
            <a:r>
              <a:rPr lang="en-GB" i="1" dirty="0">
                <a:latin typeface="Arial"/>
                <a:cs typeface="Arial"/>
              </a:rPr>
              <a:t>for clients and </a:t>
            </a:r>
            <a:r>
              <a:rPr lang="en-GB" i="1" dirty="0">
                <a:highlight>
                  <a:srgbClr val="FFFF00"/>
                </a:highlight>
                <a:latin typeface="Arial"/>
                <a:cs typeface="Arial"/>
              </a:rPr>
              <a:t>beneficiaries</a:t>
            </a:r>
            <a:r>
              <a:rPr lang="en-GB" i="1" dirty="0">
                <a:latin typeface="Arial"/>
                <a:cs typeface="Arial"/>
              </a:rPr>
              <a:t> leading to </a:t>
            </a:r>
            <a:r>
              <a:rPr lang="en-GB" i="1" dirty="0">
                <a:highlight>
                  <a:srgbClr val="FFFF00"/>
                </a:highlight>
                <a:latin typeface="Arial"/>
                <a:cs typeface="Arial"/>
              </a:rPr>
              <a:t>sustainable benefits </a:t>
            </a:r>
            <a:r>
              <a:rPr lang="en-GB" i="1" dirty="0">
                <a:latin typeface="Arial"/>
                <a:cs typeface="Arial"/>
              </a:rPr>
              <a:t>for the economy, the </a:t>
            </a:r>
            <a:r>
              <a:rPr lang="en-GB" i="1" dirty="0">
                <a:highlight>
                  <a:srgbClr val="FFFF00"/>
                </a:highlight>
                <a:latin typeface="Arial"/>
                <a:cs typeface="Arial"/>
              </a:rPr>
              <a:t>environment</a:t>
            </a:r>
            <a:r>
              <a:rPr lang="en-GB" i="1" dirty="0">
                <a:latin typeface="Arial"/>
                <a:cs typeface="Arial"/>
              </a:rPr>
              <a:t> and </a:t>
            </a:r>
            <a:r>
              <a:rPr lang="en-GB" i="1" dirty="0">
                <a:highlight>
                  <a:srgbClr val="FFFF00"/>
                </a:highlight>
                <a:latin typeface="Arial"/>
                <a:cs typeface="Arial"/>
              </a:rPr>
              <a:t>society</a:t>
            </a:r>
            <a:r>
              <a:rPr lang="en-GB" i="1" dirty="0">
                <a:latin typeface="Arial"/>
                <a:cs typeface="Arial"/>
              </a:rPr>
              <a:t>."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257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58AC-0DAB-4290-B794-CEFCFE72D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/>
              <a:t>Discussion and questions</a:t>
            </a:r>
          </a:p>
        </p:txBody>
      </p:sp>
    </p:spTree>
    <p:extLst>
      <p:ext uri="{BB962C8B-B14F-4D97-AF65-F5344CB8AC3E}">
        <p14:creationId xmlns:p14="http://schemas.microsoft.com/office/powerpoint/2010/main" val="220479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2052-AF4E-41AB-A949-E7280600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Pension Wealth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8B38F5-79E2-42C7-9DB7-15388EF57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6797"/>
          <a:stretch/>
        </p:blipFill>
        <p:spPr>
          <a:xfrm>
            <a:off x="228600" y="1189418"/>
            <a:ext cx="8686800" cy="56685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953143-D141-49B2-A993-D06826A58BEF}"/>
              </a:ext>
            </a:extLst>
          </p:cNvPr>
          <p:cNvSpPr txBox="1"/>
          <p:nvPr/>
        </p:nvSpPr>
        <p:spPr>
          <a:xfrm>
            <a:off x="4347410" y="6398696"/>
            <a:ext cx="479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ONS – Wealth and Assets Survey</a:t>
            </a:r>
          </a:p>
        </p:txBody>
      </p:sp>
    </p:spTree>
    <p:extLst>
      <p:ext uri="{BB962C8B-B14F-4D97-AF65-F5344CB8AC3E}">
        <p14:creationId xmlns:p14="http://schemas.microsoft.com/office/powerpoint/2010/main" val="2266254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E9F6-23E4-4836-8441-45F202AFF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/>
            <a:endParaRPr lang="en-GB">
              <a:ea typeface="+mj-lt"/>
              <a:cs typeface="+mj-lt"/>
            </a:endParaRPr>
          </a:p>
        </p:txBody>
      </p:sp>
      <p:pic>
        <p:nvPicPr>
          <p:cNvPr id="5" name="Content Placeholder 5" descr="The cover of the UK Stewardship Code 2020">
            <a:extLst>
              <a:ext uri="{FF2B5EF4-FFF2-40B4-BE49-F238E27FC236}">
                <a16:creationId xmlns:a16="http://schemas.microsoft.com/office/drawing/2014/main" id="{69942EE3-66B1-427B-B72D-839742725A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30104" y="206862"/>
            <a:ext cx="4483792" cy="6286013"/>
          </a:xfrm>
        </p:spPr>
      </p:pic>
    </p:spTree>
    <p:extLst>
      <p:ext uri="{BB962C8B-B14F-4D97-AF65-F5344CB8AC3E}">
        <p14:creationId xmlns:p14="http://schemas.microsoft.com/office/powerpoint/2010/main" val="111045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84B4-F5A0-4D6A-8DC2-9C957340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2012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1FE07-4902-4EF4-97A9-417952CE9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Arial"/>
                <a:cs typeface="Arial"/>
              </a:rPr>
              <a:t>"Stewardship aims to promote </a:t>
            </a:r>
            <a:r>
              <a:rPr lang="en-GB" i="1" dirty="0">
                <a:highlight>
                  <a:srgbClr val="FFFF00"/>
                </a:highlight>
                <a:latin typeface="Arial"/>
                <a:cs typeface="Arial"/>
              </a:rPr>
              <a:t>the long term success of companies</a:t>
            </a:r>
            <a:r>
              <a:rPr lang="en-GB" i="1" dirty="0">
                <a:latin typeface="Arial"/>
                <a:cs typeface="Arial"/>
              </a:rPr>
              <a:t> in such a way that the </a:t>
            </a:r>
            <a:r>
              <a:rPr lang="en-GB" i="1" dirty="0">
                <a:highlight>
                  <a:srgbClr val="FFFF00"/>
                </a:highlight>
                <a:latin typeface="Arial"/>
                <a:cs typeface="Arial"/>
              </a:rPr>
              <a:t>ultimate providers of capital </a:t>
            </a:r>
            <a:r>
              <a:rPr lang="en-GB" b="1" i="1" u="sng" dirty="0">
                <a:highlight>
                  <a:srgbClr val="FFFF00"/>
                </a:highlight>
                <a:latin typeface="Arial"/>
                <a:cs typeface="Arial"/>
              </a:rPr>
              <a:t>also</a:t>
            </a:r>
            <a:r>
              <a:rPr lang="en-GB" i="1" dirty="0">
                <a:highlight>
                  <a:srgbClr val="FFFF00"/>
                </a:highlight>
                <a:latin typeface="Arial"/>
                <a:cs typeface="Arial"/>
              </a:rPr>
              <a:t> prosper</a:t>
            </a:r>
            <a:r>
              <a:rPr lang="en-GB" i="1" dirty="0">
                <a:latin typeface="Arial"/>
                <a:cs typeface="Arial"/>
              </a:rPr>
              <a:t>. Effective stewardship benefits companies, investors and the economy as a whole."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898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F336B-F8AC-46AA-8B4B-BFEA623E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02CBC48-A58E-4FE0-948B-FFD5365D2E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887344"/>
              </p:ext>
            </p:extLst>
          </p:nvPr>
        </p:nvGraphicFramePr>
        <p:xfrm>
          <a:off x="72189" y="846138"/>
          <a:ext cx="8999621" cy="421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Arrow: Right 12">
            <a:extLst>
              <a:ext uri="{FF2B5EF4-FFF2-40B4-BE49-F238E27FC236}">
                <a16:creationId xmlns:a16="http://schemas.microsoft.com/office/drawing/2014/main" id="{3988EB33-18AD-4D08-8C4C-635E5EF6B4CF}"/>
              </a:ext>
            </a:extLst>
          </p:cNvPr>
          <p:cNvSpPr/>
          <p:nvPr/>
        </p:nvSpPr>
        <p:spPr>
          <a:xfrm rot="16200000">
            <a:off x="2369221" y="4040600"/>
            <a:ext cx="1365588" cy="14678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FRC</a:t>
            </a:r>
          </a:p>
        </p:txBody>
      </p:sp>
    </p:spTree>
    <p:extLst>
      <p:ext uri="{BB962C8B-B14F-4D97-AF65-F5344CB8AC3E}">
        <p14:creationId xmlns:p14="http://schemas.microsoft.com/office/powerpoint/2010/main" val="3394062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515C-5D96-4065-9344-ACD4068F3B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291876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515C-5D96-4065-9344-ACD4068F3B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Expectations</a:t>
            </a:r>
          </a:p>
        </p:txBody>
      </p:sp>
    </p:spTree>
    <p:extLst>
      <p:ext uri="{BB962C8B-B14F-4D97-AF65-F5344CB8AC3E}">
        <p14:creationId xmlns:p14="http://schemas.microsoft.com/office/powerpoint/2010/main" val="206654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A1EF69-A295-4561-A806-A0628AF6C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47"/>
          <a:stretch/>
        </p:blipFill>
        <p:spPr>
          <a:xfrm>
            <a:off x="909071" y="1006726"/>
            <a:ext cx="7325858" cy="585127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2A1182-4725-4F53-98CC-F482431D2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3" y="95551"/>
            <a:ext cx="3911767" cy="9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2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07D4D75-9D44-4217-A400-797786AB4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243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8735350"/>
      </p:ext>
    </p:extLst>
  </p:cSld>
  <p:clrMapOvr>
    <a:masterClrMapping/>
  </p:clrMapOvr>
</p:sld>
</file>

<file path=ppt/theme/theme1.xml><?xml version="1.0" encoding="utf-8"?>
<a:theme xmlns:a="http://schemas.openxmlformats.org/drawingml/2006/main" name="FRC powerpoint presentation">
  <a:themeElements>
    <a:clrScheme name="FRC Theme Colou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1B0D5"/>
      </a:accent1>
      <a:accent2>
        <a:srgbClr val="003468"/>
      </a:accent2>
      <a:accent3>
        <a:srgbClr val="00929F"/>
      </a:accent3>
      <a:accent4>
        <a:srgbClr val="38CE8A"/>
      </a:accent4>
      <a:accent5>
        <a:srgbClr val="006600"/>
      </a:accent5>
      <a:accent6>
        <a:srgbClr val="D2EBB7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64E9C75D-CE24-4DB6-ACE7-4F3E9F08B05C}" vid="{33CAB3BC-D31B-4CB1-81FC-D3BF6FC0E1E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4E9C75D-CE24-4DB6-ACE7-4F3E9F08B05C}" vid="{7B3A7E5B-F210-4AB1-9676-8DBEFFB71B1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CACDEA9EB0434D98D257FC13DCE2D5" ma:contentTypeVersion="13" ma:contentTypeDescription="Create a new document." ma:contentTypeScope="" ma:versionID="b428a5643bf36a4906c2edb7baefd11c">
  <xsd:schema xmlns:xsd="http://www.w3.org/2001/XMLSchema" xmlns:xs="http://www.w3.org/2001/XMLSchema" xmlns:p="http://schemas.microsoft.com/office/2006/metadata/properties" xmlns:ns3="4615d0c4-d372-427e-a668-6142c961f0a9" xmlns:ns4="c7e52d68-340c-4d38-bb84-04b6b5bbfb80" targetNamespace="http://schemas.microsoft.com/office/2006/metadata/properties" ma:root="true" ma:fieldsID="34b15d817e28c9436f1142f458fdfda9" ns3:_="" ns4:_="">
    <xsd:import namespace="4615d0c4-d372-427e-a668-6142c961f0a9"/>
    <xsd:import namespace="c7e52d68-340c-4d38-bb84-04b6b5bbfb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5d0c4-d372-427e-a668-6142c961f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e52d68-340c-4d38-bb84-04b6b5bbfb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50526A-9390-4C85-97EB-B16D2901D2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15d0c4-d372-427e-a668-6142c961f0a9"/>
    <ds:schemaRef ds:uri="c7e52d68-340c-4d38-bb84-04b6b5bbfb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342ABF-9177-4498-94F1-81464A6ED810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615d0c4-d372-427e-a668-6142c961f0a9"/>
    <ds:schemaRef ds:uri="http://purl.org/dc/terms/"/>
    <ds:schemaRef ds:uri="c7e52d68-340c-4d38-bb84-04b6b5bbfb80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D7D373-FD85-469E-9290-5E7CA6AEAB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138</Words>
  <Application>Microsoft Office PowerPoint</Application>
  <PresentationFormat>On-screen Show (4:3)</PresentationFormat>
  <Paragraphs>44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FRC powerpoint presentation</vt:lpstr>
      <vt:lpstr>Custom Design</vt:lpstr>
      <vt:lpstr>Redefining stewardship for the 21st Century:  </vt:lpstr>
      <vt:lpstr>UK Pension Wealth</vt:lpstr>
      <vt:lpstr>PowerPoint Presentation</vt:lpstr>
      <vt:lpstr>2012</vt:lpstr>
      <vt:lpstr>History</vt:lpstr>
      <vt:lpstr>Issues</vt:lpstr>
      <vt:lpstr>Expectations</vt:lpstr>
      <vt:lpstr>PowerPoint Presentation</vt:lpstr>
      <vt:lpstr>PowerPoint Presentation</vt:lpstr>
      <vt:lpstr>Expansion</vt:lpstr>
      <vt:lpstr>PowerPoint Presentation</vt:lpstr>
      <vt:lpstr>PowerPoint Presentation</vt:lpstr>
      <vt:lpstr>Effectiveness</vt:lpstr>
      <vt:lpstr>PowerPoint Presentation</vt:lpstr>
      <vt:lpstr>2020 definition</vt:lpstr>
      <vt:lpstr>Discussion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Redefining stewardship for the 21st Century:</dc:title>
  <dc:creator>Claudia Chapman</dc:creator>
  <cp:lastModifiedBy>Felix Steffek</cp:lastModifiedBy>
  <cp:revision>3</cp:revision>
  <dcterms:created xsi:type="dcterms:W3CDTF">2020-02-28T22:25:31Z</dcterms:created>
  <dcterms:modified xsi:type="dcterms:W3CDTF">2020-03-03T16:18:25Z</dcterms:modified>
</cp:coreProperties>
</file>